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7" r:id="rId3"/>
    <p:sldId id="260" r:id="rId4"/>
    <p:sldId id="405" r:id="rId5"/>
    <p:sldId id="259" r:id="rId6"/>
    <p:sldId id="263" r:id="rId7"/>
    <p:sldId id="264" r:id="rId8"/>
    <p:sldId id="407" r:id="rId9"/>
    <p:sldId id="408" r:id="rId10"/>
    <p:sldId id="409" r:id="rId11"/>
    <p:sldId id="410" r:id="rId12"/>
    <p:sldId id="411" r:id="rId13"/>
    <p:sldId id="412" r:id="rId14"/>
    <p:sldId id="413" r:id="rId15"/>
    <p:sldId id="414" r:id="rId16"/>
    <p:sldId id="267" r:id="rId17"/>
    <p:sldId id="275" r:id="rId18"/>
    <p:sldId id="261" r:id="rId19"/>
    <p:sldId id="395" r:id="rId20"/>
    <p:sldId id="404" r:id="rId21"/>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3399"/>
    <a:srgbClr val="50A793"/>
    <a:srgbClr val="CCFFCC"/>
    <a:srgbClr val="FEFBAC"/>
    <a:srgbClr val="FED6C9"/>
    <a:srgbClr val="FFC86E"/>
    <a:srgbClr val="69D6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4" d="100"/>
          <a:sy n="44" d="100"/>
        </p:scale>
        <p:origin x="78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89B34E-4BCD-4C2C-8CE7-C5EC504DBE92}" type="datetimeFigureOut">
              <a:rPr lang="vi-VN" smtClean="0"/>
              <a:t>21/11/2024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DE4FF9-B0FE-4EE8-B253-05E8B741F0FF}" type="slidenum">
              <a:rPr lang="vi-VN" smtClean="0"/>
              <a:t>‹#›</a:t>
            </a:fld>
            <a:endParaRPr lang="vi-VN"/>
          </a:p>
        </p:txBody>
      </p:sp>
    </p:spTree>
    <p:extLst>
      <p:ext uri="{BB962C8B-B14F-4D97-AF65-F5344CB8AC3E}">
        <p14:creationId xmlns:p14="http://schemas.microsoft.com/office/powerpoint/2010/main" val="940792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1DB9-2C4C-89E8-1DD2-B6ECBD7EC122}"/>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vi-VN"/>
          </a:p>
        </p:txBody>
      </p:sp>
      <p:sp>
        <p:nvSpPr>
          <p:cNvPr id="3" name="Subtitle 2">
            <a:extLst>
              <a:ext uri="{FF2B5EF4-FFF2-40B4-BE49-F238E27FC236}">
                <a16:creationId xmlns:a16="http://schemas.microsoft.com/office/drawing/2014/main" id="{56F20E25-A643-1662-C681-85EA4E0E28B6}"/>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FBBE5D1-3D1A-00E2-1CF8-FE93D9346E24}"/>
              </a:ext>
            </a:extLst>
          </p:cNvPr>
          <p:cNvSpPr>
            <a:spLocks noGrp="1"/>
          </p:cNvSpPr>
          <p:nvPr>
            <p:ph type="dt" sz="half" idx="10"/>
          </p:nvPr>
        </p:nvSpPr>
        <p:spPr/>
        <p:txBody>
          <a:bodyPr/>
          <a:lstStyle/>
          <a:p>
            <a:fld id="{2E807ED4-D967-4677-B96C-6D82AEA29F6A}" type="datetimeFigureOut">
              <a:rPr lang="vi-VN" smtClean="0"/>
              <a:t>21/11/2024</a:t>
            </a:fld>
            <a:endParaRPr lang="vi-VN"/>
          </a:p>
        </p:txBody>
      </p:sp>
      <p:sp>
        <p:nvSpPr>
          <p:cNvPr id="5" name="Footer Placeholder 4">
            <a:extLst>
              <a:ext uri="{FF2B5EF4-FFF2-40B4-BE49-F238E27FC236}">
                <a16:creationId xmlns:a16="http://schemas.microsoft.com/office/drawing/2014/main" id="{A7337349-99ED-6ACC-5A64-7F90A3E375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38DB3D3-DC9C-1B91-D872-4C04104E2533}"/>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8592340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20372-DBEA-8BB4-A19F-022FEDB9F0B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E59ACFC-741A-4B42-5CED-5277980306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AACB48A-ACFD-5612-A4DF-145E57FA81B2}"/>
              </a:ext>
            </a:extLst>
          </p:cNvPr>
          <p:cNvSpPr>
            <a:spLocks noGrp="1"/>
          </p:cNvSpPr>
          <p:nvPr>
            <p:ph type="dt" sz="half" idx="10"/>
          </p:nvPr>
        </p:nvSpPr>
        <p:spPr/>
        <p:txBody>
          <a:bodyPr/>
          <a:lstStyle/>
          <a:p>
            <a:fld id="{2E807ED4-D967-4677-B96C-6D82AEA29F6A}" type="datetimeFigureOut">
              <a:rPr lang="vi-VN" smtClean="0"/>
              <a:t>21/11/2024</a:t>
            </a:fld>
            <a:endParaRPr lang="vi-VN"/>
          </a:p>
        </p:txBody>
      </p:sp>
      <p:sp>
        <p:nvSpPr>
          <p:cNvPr id="5" name="Footer Placeholder 4">
            <a:extLst>
              <a:ext uri="{FF2B5EF4-FFF2-40B4-BE49-F238E27FC236}">
                <a16:creationId xmlns:a16="http://schemas.microsoft.com/office/drawing/2014/main" id="{6A026503-04B7-D22E-C0EA-DFE5F72E03F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8C12F3B-40CE-5F26-E452-90418F224956}"/>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42662708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E78BC-6F17-E576-BD21-66C965B06706}"/>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DB5753F8-7783-C00A-E0EF-91BCCEC11477}"/>
              </a:ext>
            </a:extLst>
          </p:cNvPr>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948B13-7AE4-5822-32F7-2CCF0929ADF6}"/>
              </a:ext>
            </a:extLst>
          </p:cNvPr>
          <p:cNvSpPr>
            <a:spLocks noGrp="1"/>
          </p:cNvSpPr>
          <p:nvPr>
            <p:ph type="dt" sz="half" idx="10"/>
          </p:nvPr>
        </p:nvSpPr>
        <p:spPr/>
        <p:txBody>
          <a:bodyPr/>
          <a:lstStyle/>
          <a:p>
            <a:fld id="{2E807ED4-D967-4677-B96C-6D82AEA29F6A}" type="datetimeFigureOut">
              <a:rPr lang="vi-VN" smtClean="0"/>
              <a:t>21/11/2024</a:t>
            </a:fld>
            <a:endParaRPr lang="vi-VN"/>
          </a:p>
        </p:txBody>
      </p:sp>
      <p:sp>
        <p:nvSpPr>
          <p:cNvPr id="5" name="Footer Placeholder 4">
            <a:extLst>
              <a:ext uri="{FF2B5EF4-FFF2-40B4-BE49-F238E27FC236}">
                <a16:creationId xmlns:a16="http://schemas.microsoft.com/office/drawing/2014/main" id="{1F14A344-9C1F-EEC2-0243-AAD2F9D44F8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79EA278-36F1-10D0-0943-6DCC34C366A0}"/>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3425210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EF14-48A5-3C85-F052-3FFA1AB0DCB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BA335F9-7E3B-1A89-6B38-0D139A80F6A9}"/>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EFA629EF-6F0C-60AF-82E7-2143C2F510F1}"/>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2B95EBFB-E1F2-EC5F-E1E5-40888C2E566A}"/>
              </a:ext>
            </a:extLst>
          </p:cNvPr>
          <p:cNvSpPr>
            <a:spLocks noGrp="1"/>
          </p:cNvSpPr>
          <p:nvPr>
            <p:ph type="dt" sz="half" idx="10"/>
          </p:nvPr>
        </p:nvSpPr>
        <p:spPr/>
        <p:txBody>
          <a:bodyPr/>
          <a:lstStyle/>
          <a:p>
            <a:fld id="{2E807ED4-D967-4677-B96C-6D82AEA29F6A}" type="datetimeFigureOut">
              <a:rPr lang="vi-VN" smtClean="0"/>
              <a:t>21/11/2024</a:t>
            </a:fld>
            <a:endParaRPr lang="vi-VN"/>
          </a:p>
        </p:txBody>
      </p:sp>
      <p:sp>
        <p:nvSpPr>
          <p:cNvPr id="6" name="Footer Placeholder 5">
            <a:extLst>
              <a:ext uri="{FF2B5EF4-FFF2-40B4-BE49-F238E27FC236}">
                <a16:creationId xmlns:a16="http://schemas.microsoft.com/office/drawing/2014/main" id="{9B8FF72B-1DB0-08A7-6FA2-9ECC1DD733E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ECE4A509-8883-0107-6AE4-20458042DD0D}"/>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27160224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7DDCA-F2B2-4F99-D3DD-E4EE5399A412}"/>
              </a:ext>
            </a:extLst>
          </p:cNvPr>
          <p:cNvSpPr>
            <a:spLocks noGrp="1"/>
          </p:cNvSpPr>
          <p:nvPr>
            <p:ph type="title"/>
          </p:nvPr>
        </p:nvSpPr>
        <p:spPr>
          <a:xfrm>
            <a:off x="1259682" y="547688"/>
            <a:ext cx="15773400" cy="1988345"/>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2EEDCA5-B46B-9175-DC5C-43E45FEAC4F9}"/>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868DC5F2-8FCF-0A68-A6F9-12A3F02080BF}"/>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0E7A1CD-3D7B-CF69-2F40-941BA246C064}"/>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F79F9623-A9D8-03B2-3348-DFC47AF05180}"/>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DAD724A3-EEE9-0FE0-40FC-48F129BFD083}"/>
              </a:ext>
            </a:extLst>
          </p:cNvPr>
          <p:cNvSpPr>
            <a:spLocks noGrp="1"/>
          </p:cNvSpPr>
          <p:nvPr>
            <p:ph type="dt" sz="half" idx="10"/>
          </p:nvPr>
        </p:nvSpPr>
        <p:spPr/>
        <p:txBody>
          <a:bodyPr/>
          <a:lstStyle/>
          <a:p>
            <a:fld id="{2E807ED4-D967-4677-B96C-6D82AEA29F6A}" type="datetimeFigureOut">
              <a:rPr lang="vi-VN" smtClean="0"/>
              <a:t>21/11/2024</a:t>
            </a:fld>
            <a:endParaRPr lang="vi-VN"/>
          </a:p>
        </p:txBody>
      </p:sp>
      <p:sp>
        <p:nvSpPr>
          <p:cNvPr id="8" name="Footer Placeholder 7">
            <a:extLst>
              <a:ext uri="{FF2B5EF4-FFF2-40B4-BE49-F238E27FC236}">
                <a16:creationId xmlns:a16="http://schemas.microsoft.com/office/drawing/2014/main" id="{CDB95BCE-C12B-C4AF-6F40-0191226AD117}"/>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CE4F9DEF-D707-4BA0-EF6C-9CE25F20FB45}"/>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28489296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A24F9-361A-3705-04DF-05CB6ECFD10D}"/>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93E22285-1714-4D13-415F-025E57548FDC}"/>
              </a:ext>
            </a:extLst>
          </p:cNvPr>
          <p:cNvSpPr>
            <a:spLocks noGrp="1"/>
          </p:cNvSpPr>
          <p:nvPr>
            <p:ph type="dt" sz="half" idx="10"/>
          </p:nvPr>
        </p:nvSpPr>
        <p:spPr/>
        <p:txBody>
          <a:bodyPr/>
          <a:lstStyle/>
          <a:p>
            <a:fld id="{2E807ED4-D967-4677-B96C-6D82AEA29F6A}" type="datetimeFigureOut">
              <a:rPr lang="vi-VN" smtClean="0"/>
              <a:t>21/11/2024</a:t>
            </a:fld>
            <a:endParaRPr lang="vi-VN"/>
          </a:p>
        </p:txBody>
      </p:sp>
      <p:sp>
        <p:nvSpPr>
          <p:cNvPr id="4" name="Footer Placeholder 3">
            <a:extLst>
              <a:ext uri="{FF2B5EF4-FFF2-40B4-BE49-F238E27FC236}">
                <a16:creationId xmlns:a16="http://schemas.microsoft.com/office/drawing/2014/main" id="{A6BB8BB0-7C45-DD9C-5A86-F55C61F2BF5B}"/>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2F4767A1-5010-21EC-86C7-65285AF9E173}"/>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26333728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21F5B5-E196-1C3E-68D2-F66FFBBDDE40}"/>
              </a:ext>
            </a:extLst>
          </p:cNvPr>
          <p:cNvSpPr>
            <a:spLocks noGrp="1"/>
          </p:cNvSpPr>
          <p:nvPr>
            <p:ph type="dt" sz="half" idx="10"/>
          </p:nvPr>
        </p:nvSpPr>
        <p:spPr/>
        <p:txBody>
          <a:bodyPr/>
          <a:lstStyle/>
          <a:p>
            <a:fld id="{2E807ED4-D967-4677-B96C-6D82AEA29F6A}" type="datetimeFigureOut">
              <a:rPr lang="vi-VN" smtClean="0"/>
              <a:t>21/11/2024</a:t>
            </a:fld>
            <a:endParaRPr lang="vi-VN"/>
          </a:p>
        </p:txBody>
      </p:sp>
      <p:sp>
        <p:nvSpPr>
          <p:cNvPr id="3" name="Footer Placeholder 2">
            <a:extLst>
              <a:ext uri="{FF2B5EF4-FFF2-40B4-BE49-F238E27FC236}">
                <a16:creationId xmlns:a16="http://schemas.microsoft.com/office/drawing/2014/main" id="{660E5A2E-1BD0-2EFA-DFB3-A41702B5EB9F}"/>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EBA97A7-0233-EB34-9016-6BC31D056911}"/>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19995166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D8C75-4617-94F6-2D72-5772230655CE}"/>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5D2EDF6C-3666-3151-3E7B-D47F857DC625}"/>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914DBFCE-47BB-CF15-B1A0-A4E16D786FB9}"/>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9F3AA2F0-4304-5ABB-709C-480C66C4FA09}"/>
              </a:ext>
            </a:extLst>
          </p:cNvPr>
          <p:cNvSpPr>
            <a:spLocks noGrp="1"/>
          </p:cNvSpPr>
          <p:nvPr>
            <p:ph type="dt" sz="half" idx="10"/>
          </p:nvPr>
        </p:nvSpPr>
        <p:spPr/>
        <p:txBody>
          <a:bodyPr/>
          <a:lstStyle/>
          <a:p>
            <a:fld id="{2E807ED4-D967-4677-B96C-6D82AEA29F6A}" type="datetimeFigureOut">
              <a:rPr lang="vi-VN" smtClean="0"/>
              <a:t>21/11/2024</a:t>
            </a:fld>
            <a:endParaRPr lang="vi-VN"/>
          </a:p>
        </p:txBody>
      </p:sp>
      <p:sp>
        <p:nvSpPr>
          <p:cNvPr id="6" name="Footer Placeholder 5">
            <a:extLst>
              <a:ext uri="{FF2B5EF4-FFF2-40B4-BE49-F238E27FC236}">
                <a16:creationId xmlns:a16="http://schemas.microsoft.com/office/drawing/2014/main" id="{EAF94F80-BDD8-4C09-1934-009B1504704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3B108E5-2CB0-F896-92EE-978363BAC3C8}"/>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17673596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1D3AC-47B6-6667-324A-42F7976CD9D0}"/>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0B0AD37F-D244-5C47-3DCE-1394E9FA666B}"/>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a:extLst>
              <a:ext uri="{FF2B5EF4-FFF2-40B4-BE49-F238E27FC236}">
                <a16:creationId xmlns:a16="http://schemas.microsoft.com/office/drawing/2014/main" id="{4567F700-2949-E311-2F0C-1DE932726946}"/>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8B6B6D5D-5627-5C2C-442E-120C2AC5CF89}"/>
              </a:ext>
            </a:extLst>
          </p:cNvPr>
          <p:cNvSpPr>
            <a:spLocks noGrp="1"/>
          </p:cNvSpPr>
          <p:nvPr>
            <p:ph type="dt" sz="half" idx="10"/>
          </p:nvPr>
        </p:nvSpPr>
        <p:spPr/>
        <p:txBody>
          <a:bodyPr/>
          <a:lstStyle/>
          <a:p>
            <a:fld id="{2E807ED4-D967-4677-B96C-6D82AEA29F6A}" type="datetimeFigureOut">
              <a:rPr lang="vi-VN" smtClean="0"/>
              <a:t>21/11/2024</a:t>
            </a:fld>
            <a:endParaRPr lang="vi-VN"/>
          </a:p>
        </p:txBody>
      </p:sp>
      <p:sp>
        <p:nvSpPr>
          <p:cNvPr id="6" name="Footer Placeholder 5">
            <a:extLst>
              <a:ext uri="{FF2B5EF4-FFF2-40B4-BE49-F238E27FC236}">
                <a16:creationId xmlns:a16="http://schemas.microsoft.com/office/drawing/2014/main" id="{AFE0AFC9-F337-58E9-1400-4E233C1903E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060F6C6-FC93-73C6-B4B6-369A2A706182}"/>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13603918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D55DC-F8F6-A244-1B78-600E63F447F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25EB9939-B2A1-C317-445A-F01DE8FB2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DDC6D52-5252-996D-C102-1D740D5B035F}"/>
              </a:ext>
            </a:extLst>
          </p:cNvPr>
          <p:cNvSpPr>
            <a:spLocks noGrp="1"/>
          </p:cNvSpPr>
          <p:nvPr>
            <p:ph type="dt" sz="half" idx="10"/>
          </p:nvPr>
        </p:nvSpPr>
        <p:spPr/>
        <p:txBody>
          <a:bodyPr/>
          <a:lstStyle/>
          <a:p>
            <a:fld id="{2E807ED4-D967-4677-B96C-6D82AEA29F6A}" type="datetimeFigureOut">
              <a:rPr lang="vi-VN" smtClean="0"/>
              <a:t>21/11/2024</a:t>
            </a:fld>
            <a:endParaRPr lang="vi-VN"/>
          </a:p>
        </p:txBody>
      </p:sp>
      <p:sp>
        <p:nvSpPr>
          <p:cNvPr id="5" name="Footer Placeholder 4">
            <a:extLst>
              <a:ext uri="{FF2B5EF4-FFF2-40B4-BE49-F238E27FC236}">
                <a16:creationId xmlns:a16="http://schemas.microsoft.com/office/drawing/2014/main" id="{919FE9EC-4341-EA9F-AD24-2EF428A3471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1865158-4150-A0F6-C289-7DDD4C068167}"/>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18645652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8DCDA6-8B76-DEC9-6514-761953231DCC}"/>
              </a:ext>
            </a:extLst>
          </p:cNvPr>
          <p:cNvSpPr>
            <a:spLocks noGrp="1"/>
          </p:cNvSpPr>
          <p:nvPr>
            <p:ph type="title" orient="vert"/>
          </p:nvPr>
        </p:nvSpPr>
        <p:spPr>
          <a:xfrm>
            <a:off x="13087350" y="547688"/>
            <a:ext cx="3943350" cy="8717757"/>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092398E-7703-5F12-08C2-BABABFB0F293}"/>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F8226E4-AADA-4F5C-FDF7-79899CDCFD8A}"/>
              </a:ext>
            </a:extLst>
          </p:cNvPr>
          <p:cNvSpPr>
            <a:spLocks noGrp="1"/>
          </p:cNvSpPr>
          <p:nvPr>
            <p:ph type="dt" sz="half" idx="10"/>
          </p:nvPr>
        </p:nvSpPr>
        <p:spPr/>
        <p:txBody>
          <a:bodyPr/>
          <a:lstStyle/>
          <a:p>
            <a:fld id="{2E807ED4-D967-4677-B96C-6D82AEA29F6A}" type="datetimeFigureOut">
              <a:rPr lang="vi-VN" smtClean="0"/>
              <a:t>21/11/2024</a:t>
            </a:fld>
            <a:endParaRPr lang="vi-VN"/>
          </a:p>
        </p:txBody>
      </p:sp>
      <p:sp>
        <p:nvSpPr>
          <p:cNvPr id="5" name="Footer Placeholder 4">
            <a:extLst>
              <a:ext uri="{FF2B5EF4-FFF2-40B4-BE49-F238E27FC236}">
                <a16:creationId xmlns:a16="http://schemas.microsoft.com/office/drawing/2014/main" id="{797041AA-6F66-59C2-5220-5E78335E513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E2B8702-5CCB-B9E5-FDAD-D414069709F2}"/>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7294335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11/21/2024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11/21/2024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11/21/2024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11/21/2024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11/21/2024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11/21/2024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477B54-4CB9-5F24-D906-A0761F7C44BF}"/>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6754DD1-98C7-3919-378E-04FE4CE878A2}"/>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60F1F0D-9EAF-A817-4098-665D3E7DFA59}"/>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fld id="{2E807ED4-D967-4677-B96C-6D82AEA29F6A}" type="datetimeFigureOut">
              <a:rPr lang="vi-VN" smtClean="0"/>
              <a:t>21/11/2024</a:t>
            </a:fld>
            <a:endParaRPr lang="vi-VN"/>
          </a:p>
        </p:txBody>
      </p:sp>
      <p:sp>
        <p:nvSpPr>
          <p:cNvPr id="5" name="Footer Placeholder 4">
            <a:extLst>
              <a:ext uri="{FF2B5EF4-FFF2-40B4-BE49-F238E27FC236}">
                <a16:creationId xmlns:a16="http://schemas.microsoft.com/office/drawing/2014/main" id="{F53A3DB4-F1BA-BC5E-419E-7778365EBFAE}"/>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1828FC0F-C3D0-4360-30BA-7CBD33DC28AF}"/>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A9D223CF-A5B6-49DB-A767-21A5AC667166}" type="slidenum">
              <a:rPr lang="vi-VN" smtClean="0"/>
              <a:t>‹#›</a:t>
            </a:fld>
            <a:endParaRPr lang="vi-VN"/>
          </a:p>
        </p:txBody>
      </p:sp>
    </p:spTree>
    <p:extLst>
      <p:ext uri="{BB962C8B-B14F-4D97-AF65-F5344CB8AC3E}">
        <p14:creationId xmlns:p14="http://schemas.microsoft.com/office/powerpoint/2010/main" val="11235533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2.sv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11.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kids standing in a field with balloons and confetti&#10;&#10;Description automatically generated">
            <a:extLst>
              <a:ext uri="{FF2B5EF4-FFF2-40B4-BE49-F238E27FC236}">
                <a16:creationId xmlns:a16="http://schemas.microsoft.com/office/drawing/2014/main" id="{CA6556B3-FF50-EE9D-95D9-86616731CC41}"/>
              </a:ext>
            </a:extLst>
          </p:cNvPr>
          <p:cNvPicPr>
            <a:picLocks noChangeAspect="1"/>
          </p:cNvPicPr>
          <p:nvPr/>
        </p:nvPicPr>
        <p:blipFill>
          <a:blip r:embed="rId2">
            <a:extLst>
              <a:ext uri="{28A0092B-C50C-407E-A947-70E740481C1C}">
                <a14:useLocalDpi xmlns:a14="http://schemas.microsoft.com/office/drawing/2010/main" val="0"/>
              </a:ext>
            </a:extLst>
          </a:blip>
          <a:srcRect t="15746"/>
          <a:stretch/>
        </p:blipFill>
        <p:spPr>
          <a:xfrm>
            <a:off x="20" y="1923"/>
            <a:ext cx="18287980" cy="10285077"/>
          </a:xfrm>
          <a:prstGeom prst="rect">
            <a:avLst/>
          </a:prstGeom>
        </p:spPr>
      </p:pic>
      <p:grpSp>
        <p:nvGrpSpPr>
          <p:cNvPr id="4" name="Group 3">
            <a:extLst>
              <a:ext uri="{FF2B5EF4-FFF2-40B4-BE49-F238E27FC236}">
                <a16:creationId xmlns:a16="http://schemas.microsoft.com/office/drawing/2014/main" id="{158FF0D6-D090-40CC-505C-8132C451688A}"/>
              </a:ext>
            </a:extLst>
          </p:cNvPr>
          <p:cNvGrpSpPr/>
          <p:nvPr/>
        </p:nvGrpSpPr>
        <p:grpSpPr>
          <a:xfrm>
            <a:off x="2230480" y="2781300"/>
            <a:ext cx="13518935" cy="3154710"/>
            <a:chOff x="1888900" y="495300"/>
            <a:chExt cx="13518935" cy="3154710"/>
          </a:xfrm>
        </p:grpSpPr>
        <p:sp>
          <p:nvSpPr>
            <p:cNvPr id="5" name="TextBox 4">
              <a:extLst>
                <a:ext uri="{FF2B5EF4-FFF2-40B4-BE49-F238E27FC236}">
                  <a16:creationId xmlns:a16="http://schemas.microsoft.com/office/drawing/2014/main" id="{2DBCA7BA-96E9-248D-65AB-DA89AB17BAF0}"/>
                </a:ext>
              </a:extLst>
            </p:cNvPr>
            <p:cNvSpPr txBox="1"/>
            <p:nvPr/>
          </p:nvSpPr>
          <p:spPr>
            <a:xfrm>
              <a:off x="1891186" y="495300"/>
              <a:ext cx="13516649" cy="3154710"/>
            </a:xfrm>
            <a:prstGeom prst="rect">
              <a:avLst/>
            </a:prstGeom>
            <a:noFill/>
          </p:spPr>
          <p:txBody>
            <a:bodyPr wrap="none" rtlCol="0">
              <a:prstTxWarp prst="textArchUp">
                <a:avLst/>
              </a:prstTxWarp>
              <a:spAutoFit/>
            </a:bodyPr>
            <a:lstStyle/>
            <a:p>
              <a:pPr algn="ctr"/>
              <a:r>
                <a:rPr lang="en-US" sz="19900" dirty="0">
                  <a:ln w="660400">
                    <a:solidFill>
                      <a:schemeClr val="bg1"/>
                    </a:solidFill>
                  </a:ln>
                  <a:effectLst>
                    <a:outerShdw blurRad="50800" dist="38100" dir="2700000" algn="tl" rotWithShape="0">
                      <a:prstClr val="black">
                        <a:alpha val="40000"/>
                      </a:prstClr>
                    </a:outerShdw>
                  </a:effectLst>
                  <a:latin typeface="SVN-Poky's" panose="020B0606040200020203" pitchFamily="34" charset="0"/>
                </a:rPr>
                <a:t>KHỞI ĐỘNG</a:t>
              </a:r>
              <a:endParaRPr lang="vi-VN" sz="19900" dirty="0">
                <a:ln w="660400">
                  <a:solidFill>
                    <a:schemeClr val="bg1"/>
                  </a:solidFill>
                </a:ln>
                <a:effectLst>
                  <a:outerShdw blurRad="50800" dist="38100" dir="2700000" algn="tl" rotWithShape="0">
                    <a:prstClr val="black">
                      <a:alpha val="40000"/>
                    </a:prstClr>
                  </a:outerShdw>
                </a:effectLst>
              </a:endParaRPr>
            </a:p>
          </p:txBody>
        </p:sp>
        <p:sp>
          <p:nvSpPr>
            <p:cNvPr id="6" name="TextBox 5">
              <a:extLst>
                <a:ext uri="{FF2B5EF4-FFF2-40B4-BE49-F238E27FC236}">
                  <a16:creationId xmlns:a16="http://schemas.microsoft.com/office/drawing/2014/main" id="{B71F6D21-2DCA-05D4-1296-C65BC6369351}"/>
                </a:ext>
              </a:extLst>
            </p:cNvPr>
            <p:cNvSpPr txBox="1"/>
            <p:nvPr/>
          </p:nvSpPr>
          <p:spPr>
            <a:xfrm>
              <a:off x="1888900" y="495300"/>
              <a:ext cx="13516649" cy="3154710"/>
            </a:xfrm>
            <a:prstGeom prst="rect">
              <a:avLst/>
            </a:prstGeom>
            <a:noFill/>
          </p:spPr>
          <p:txBody>
            <a:bodyPr wrap="none" rtlCol="0">
              <a:prstTxWarp prst="textArchUp">
                <a:avLst/>
              </a:prstTxWarp>
              <a:spAutoFit/>
            </a:bodyPr>
            <a:lstStyle/>
            <a:p>
              <a:pPr algn="ctr"/>
              <a:r>
                <a:rPr lang="en-US" sz="19900" dirty="0">
                  <a:ln w="31750">
                    <a:solidFill>
                      <a:schemeClr val="tx1"/>
                    </a:solidFill>
                  </a:ln>
                  <a:solidFill>
                    <a:srgbClr val="EF476F"/>
                  </a:solidFill>
                  <a:latin typeface="SVN-Poky's" panose="020B0606040200020203" pitchFamily="34" charset="0"/>
                </a:rPr>
                <a:t>K</a:t>
              </a:r>
              <a:r>
                <a:rPr lang="en-US" sz="19900" dirty="0">
                  <a:ln w="31750">
                    <a:solidFill>
                      <a:schemeClr val="tx1"/>
                    </a:solidFill>
                  </a:ln>
                  <a:solidFill>
                    <a:srgbClr val="FFD166"/>
                  </a:solidFill>
                  <a:latin typeface="SVN-Poky's" panose="020B0606040200020203" pitchFamily="34" charset="0"/>
                </a:rPr>
                <a:t>H</a:t>
              </a:r>
              <a:r>
                <a:rPr lang="en-US" sz="19900" dirty="0">
                  <a:ln w="31750">
                    <a:solidFill>
                      <a:schemeClr val="tx1"/>
                    </a:solidFill>
                  </a:ln>
                  <a:solidFill>
                    <a:srgbClr val="06D6A0"/>
                  </a:solidFill>
                  <a:latin typeface="SVN-Poky's" panose="020B0606040200020203" pitchFamily="34" charset="0"/>
                </a:rPr>
                <a:t>Ở</a:t>
              </a:r>
              <a:r>
                <a:rPr lang="en-US" sz="19900" dirty="0">
                  <a:ln w="31750">
                    <a:solidFill>
                      <a:schemeClr val="tx1"/>
                    </a:solidFill>
                  </a:ln>
                  <a:solidFill>
                    <a:srgbClr val="118AB2"/>
                  </a:solidFill>
                  <a:latin typeface="SVN-Poky's" panose="020B0606040200020203" pitchFamily="34" charset="0"/>
                </a:rPr>
                <a:t>I</a:t>
              </a:r>
              <a:r>
                <a:rPr lang="en-US" sz="19900" dirty="0">
                  <a:ln w="31750">
                    <a:solidFill>
                      <a:schemeClr val="tx1"/>
                    </a:solidFill>
                  </a:ln>
                  <a:solidFill>
                    <a:schemeClr val="bg1"/>
                  </a:solidFill>
                  <a:latin typeface="SVN-Poky's" panose="020B0606040200020203" pitchFamily="34" charset="0"/>
                </a:rPr>
                <a:t> </a:t>
              </a:r>
              <a:r>
                <a:rPr lang="en-US" sz="19900" dirty="0">
                  <a:ln w="31750">
                    <a:solidFill>
                      <a:schemeClr val="tx1"/>
                    </a:solidFill>
                  </a:ln>
                  <a:solidFill>
                    <a:srgbClr val="F72585"/>
                  </a:solidFill>
                  <a:latin typeface="SVN-Poky's" panose="020B0606040200020203" pitchFamily="34" charset="0"/>
                </a:rPr>
                <a:t>Đ</a:t>
              </a:r>
              <a:r>
                <a:rPr lang="en-US" sz="19900" dirty="0">
                  <a:ln w="31750">
                    <a:solidFill>
                      <a:schemeClr val="tx1"/>
                    </a:solidFill>
                  </a:ln>
                  <a:solidFill>
                    <a:srgbClr val="7209B7"/>
                  </a:solidFill>
                  <a:latin typeface="SVN-Poky's" panose="020B0606040200020203" pitchFamily="34" charset="0"/>
                </a:rPr>
                <a:t>Ộ</a:t>
              </a:r>
              <a:r>
                <a:rPr lang="en-US" sz="19900" dirty="0">
                  <a:ln w="31750">
                    <a:solidFill>
                      <a:schemeClr val="tx1"/>
                    </a:solidFill>
                  </a:ln>
                  <a:solidFill>
                    <a:srgbClr val="4361EE"/>
                  </a:solidFill>
                  <a:latin typeface="SVN-Poky's" panose="020B0606040200020203" pitchFamily="34" charset="0"/>
                </a:rPr>
                <a:t>N</a:t>
              </a:r>
              <a:r>
                <a:rPr lang="en-US" sz="19900" dirty="0">
                  <a:ln w="31750">
                    <a:solidFill>
                      <a:schemeClr val="tx1"/>
                    </a:solidFill>
                  </a:ln>
                  <a:solidFill>
                    <a:srgbClr val="34A0A4"/>
                  </a:solidFill>
                  <a:latin typeface="SVN-Poky's" panose="020B0606040200020203" pitchFamily="34" charset="0"/>
                </a:rPr>
                <a:t>G</a:t>
              </a:r>
              <a:endParaRPr lang="vi-VN" sz="19900" dirty="0">
                <a:ln w="31750">
                  <a:solidFill>
                    <a:schemeClr val="tx1"/>
                  </a:solidFill>
                </a:ln>
                <a:solidFill>
                  <a:srgbClr val="34A0A4"/>
                </a:solidFill>
              </a:endParaRPr>
            </a:p>
          </p:txBody>
        </p:sp>
      </p:grpSp>
    </p:spTree>
    <p:extLst>
      <p:ext uri="{BB962C8B-B14F-4D97-AF65-F5344CB8AC3E}">
        <p14:creationId xmlns:p14="http://schemas.microsoft.com/office/powerpoint/2010/main" val="42558397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279636"/>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Rectangle: Rounded Corners 4">
            <a:extLst>
              <a:ext uri="{FF2B5EF4-FFF2-40B4-BE49-F238E27FC236}">
                <a16:creationId xmlns:a16="http://schemas.microsoft.com/office/drawing/2014/main" id="{1F366540-FE71-6D58-E750-92E4FDB3115F}"/>
              </a:ext>
            </a:extLst>
          </p:cNvPr>
          <p:cNvSpPr/>
          <p:nvPr/>
        </p:nvSpPr>
        <p:spPr>
          <a:xfrm>
            <a:off x="1295400" y="190500"/>
            <a:ext cx="15468600" cy="1524000"/>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4400" dirty="0">
                <a:solidFill>
                  <a:prstClr val="black"/>
                </a:solidFill>
                <a:latin typeface="Calibri" panose="020F0502020204030204" pitchFamily="34" charset="0"/>
                <a:ea typeface="Calibri" panose="020F0502020204030204" pitchFamily="34" charset="0"/>
                <a:cs typeface="Calibri" panose="020F0502020204030204" pitchFamily="34" charset="0"/>
              </a:rPr>
              <a:t>4. </a:t>
            </a:r>
            <a:r>
              <a:rPr lang="vi-VN" sz="4400" dirty="0">
                <a:solidFill>
                  <a:prstClr val="black"/>
                </a:solidFill>
                <a:latin typeface="Calibri" panose="020F0502020204030204" pitchFamily="34" charset="0"/>
                <a:ea typeface="Calibri" panose="020F0502020204030204" pitchFamily="34" charset="0"/>
                <a:cs typeface="Calibri" panose="020F0502020204030204" pitchFamily="34" charset="0"/>
              </a:rPr>
              <a:t>Em hãy tư vấn cho các bạn dưới đây những việc cần làm để vượt qua khó khăn</a:t>
            </a:r>
            <a:endPar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50C8861-7D47-B8A2-B8BA-A66FF02F2D0C}"/>
              </a:ext>
            </a:extLst>
          </p:cNvPr>
          <p:cNvPicPr>
            <a:picLocks noChangeAspect="1"/>
          </p:cNvPicPr>
          <p:nvPr/>
        </p:nvPicPr>
        <p:blipFill>
          <a:blip r:embed="rId3"/>
          <a:stretch>
            <a:fillRect/>
          </a:stretch>
        </p:blipFill>
        <p:spPr>
          <a:xfrm>
            <a:off x="1676400" y="2552699"/>
            <a:ext cx="15357764" cy="5647765"/>
          </a:xfrm>
          <a:prstGeom prst="rect">
            <a:avLst/>
          </a:prstGeom>
        </p:spPr>
      </p:pic>
    </p:spTree>
    <p:extLst>
      <p:ext uri="{BB962C8B-B14F-4D97-AF65-F5344CB8AC3E}">
        <p14:creationId xmlns:p14="http://schemas.microsoft.com/office/powerpoint/2010/main" val="28856312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C380B5DC-6B53-DCFA-0E71-9B527F13D8D5}"/>
              </a:ext>
            </a:extLst>
          </p:cNvPr>
          <p:cNvPicPr>
            <a:picLocks noChangeAspect="1"/>
          </p:cNvPicPr>
          <p:nvPr/>
        </p:nvPicPr>
        <p:blipFill>
          <a:blip r:embed="rId3"/>
          <a:stretch>
            <a:fillRect/>
          </a:stretch>
        </p:blipFill>
        <p:spPr>
          <a:xfrm>
            <a:off x="4038600" y="647700"/>
            <a:ext cx="10263444" cy="1745056"/>
          </a:xfrm>
          <a:prstGeom prst="rect">
            <a:avLst/>
          </a:prstGeom>
        </p:spPr>
      </p:pic>
      <p:sp>
        <p:nvSpPr>
          <p:cNvPr id="6" name="Rectangle: Rounded Corners 5">
            <a:extLst>
              <a:ext uri="{FF2B5EF4-FFF2-40B4-BE49-F238E27FC236}">
                <a16:creationId xmlns:a16="http://schemas.microsoft.com/office/drawing/2014/main" id="{AF8C6BD6-0CC2-1CFC-8E51-1B805E391ACD}"/>
              </a:ext>
            </a:extLst>
          </p:cNvPr>
          <p:cNvSpPr/>
          <p:nvPr/>
        </p:nvSpPr>
        <p:spPr>
          <a:xfrm>
            <a:off x="9067800" y="3619500"/>
            <a:ext cx="7467600" cy="5003799"/>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400" dirty="0">
                <a:solidFill>
                  <a:srgbClr val="002060"/>
                </a:solidFill>
                <a:latin typeface="Cambria" panose="02040503050406030204" pitchFamily="18" charset="0"/>
                <a:ea typeface="Cambria" panose="02040503050406030204" pitchFamily="18" charset="0"/>
                <a:cs typeface="Calibri" panose="020F0502020204030204" pitchFamily="34" charset="0"/>
              </a:rPr>
              <a:t>Đầu tiên, lập kế hoạch luyện chữ hằng ngày, chuẩn bị đầy đủ các phương tiện hỗ trợ cho việc luyện chữ (vở luyện chữ, bút,...). Sau đó, thực hiện theo kế hoạch đã đề ra.</a:t>
            </a:r>
            <a:endParaRPr kumimoji="0" lang="vi-VN"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0" name="Picture 9">
            <a:extLst>
              <a:ext uri="{FF2B5EF4-FFF2-40B4-BE49-F238E27FC236}">
                <a16:creationId xmlns:a16="http://schemas.microsoft.com/office/drawing/2014/main" id="{27987CC6-980D-5ABC-ACA3-C8595AF01FDB}"/>
              </a:ext>
            </a:extLst>
          </p:cNvPr>
          <p:cNvPicPr>
            <a:picLocks noChangeAspect="1"/>
          </p:cNvPicPr>
          <p:nvPr/>
        </p:nvPicPr>
        <p:blipFill>
          <a:blip r:embed="rId4"/>
          <a:stretch>
            <a:fillRect/>
          </a:stretch>
        </p:blipFill>
        <p:spPr>
          <a:xfrm>
            <a:off x="990600" y="4076700"/>
            <a:ext cx="7375752" cy="2819400"/>
          </a:xfrm>
          <a:prstGeom prst="rect">
            <a:avLst/>
          </a:prstGeom>
        </p:spPr>
      </p:pic>
    </p:spTree>
    <p:extLst>
      <p:ext uri="{BB962C8B-B14F-4D97-AF65-F5344CB8AC3E}">
        <p14:creationId xmlns:p14="http://schemas.microsoft.com/office/powerpoint/2010/main" val="36379099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C380B5DC-6B53-DCFA-0E71-9B527F13D8D5}"/>
              </a:ext>
            </a:extLst>
          </p:cNvPr>
          <p:cNvPicPr>
            <a:picLocks noChangeAspect="1"/>
          </p:cNvPicPr>
          <p:nvPr/>
        </p:nvPicPr>
        <p:blipFill>
          <a:blip r:embed="rId3"/>
          <a:stretch>
            <a:fillRect/>
          </a:stretch>
        </p:blipFill>
        <p:spPr>
          <a:xfrm>
            <a:off x="4038600" y="647700"/>
            <a:ext cx="10263444" cy="1745056"/>
          </a:xfrm>
          <a:prstGeom prst="rect">
            <a:avLst/>
          </a:prstGeom>
        </p:spPr>
      </p:pic>
      <p:sp>
        <p:nvSpPr>
          <p:cNvPr id="6" name="Rectangle: Rounded Corners 5">
            <a:extLst>
              <a:ext uri="{FF2B5EF4-FFF2-40B4-BE49-F238E27FC236}">
                <a16:creationId xmlns:a16="http://schemas.microsoft.com/office/drawing/2014/main" id="{AF8C6BD6-0CC2-1CFC-8E51-1B805E391ACD}"/>
              </a:ext>
            </a:extLst>
          </p:cNvPr>
          <p:cNvSpPr/>
          <p:nvPr/>
        </p:nvSpPr>
        <p:spPr>
          <a:xfrm>
            <a:off x="9067800" y="3162300"/>
            <a:ext cx="8153400" cy="5638800"/>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400">
                <a:solidFill>
                  <a:srgbClr val="002060"/>
                </a:solidFill>
                <a:latin typeface="Cambria" panose="02040503050406030204" pitchFamily="18" charset="0"/>
                <a:ea typeface="Cambria" panose="02040503050406030204" pitchFamily="18" charset="0"/>
                <a:cs typeface="Calibri" panose="020F0502020204030204" pitchFamily="34" charset="0"/>
              </a:rPr>
              <a:t>Xác định nguyên nhân bản thân chưa học tốt môn Toán để tìm ra phương án giải quyết. Tiếp theo, lập ra kế hoạch học Toán hằng ngày với sự hỗ trợ của thầy cô, bạn bè, người thân. Cuối cùng, thực hiện theo kế hoạch đã đề ra.</a:t>
            </a:r>
            <a:endParaRPr kumimoji="0" lang="vi-VN"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A8FDC0F9-B82C-9DF9-35F3-AE260E6DD916}"/>
              </a:ext>
            </a:extLst>
          </p:cNvPr>
          <p:cNvPicPr>
            <a:picLocks noChangeAspect="1"/>
          </p:cNvPicPr>
          <p:nvPr/>
        </p:nvPicPr>
        <p:blipFill>
          <a:blip r:embed="rId4"/>
          <a:stretch>
            <a:fillRect/>
          </a:stretch>
        </p:blipFill>
        <p:spPr>
          <a:xfrm>
            <a:off x="1219200" y="4152900"/>
            <a:ext cx="6923690" cy="2362200"/>
          </a:xfrm>
          <a:prstGeom prst="rect">
            <a:avLst/>
          </a:prstGeom>
        </p:spPr>
      </p:pic>
    </p:spTree>
    <p:extLst>
      <p:ext uri="{BB962C8B-B14F-4D97-AF65-F5344CB8AC3E}">
        <p14:creationId xmlns:p14="http://schemas.microsoft.com/office/powerpoint/2010/main" val="35696301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C380B5DC-6B53-DCFA-0E71-9B527F13D8D5}"/>
              </a:ext>
            </a:extLst>
          </p:cNvPr>
          <p:cNvPicPr>
            <a:picLocks noChangeAspect="1"/>
          </p:cNvPicPr>
          <p:nvPr/>
        </p:nvPicPr>
        <p:blipFill>
          <a:blip r:embed="rId3"/>
          <a:stretch>
            <a:fillRect/>
          </a:stretch>
        </p:blipFill>
        <p:spPr>
          <a:xfrm>
            <a:off x="4038600" y="647700"/>
            <a:ext cx="10263444" cy="1745056"/>
          </a:xfrm>
          <a:prstGeom prst="rect">
            <a:avLst/>
          </a:prstGeom>
        </p:spPr>
      </p:pic>
      <p:sp>
        <p:nvSpPr>
          <p:cNvPr id="6" name="Rectangle: Rounded Corners 5">
            <a:extLst>
              <a:ext uri="{FF2B5EF4-FFF2-40B4-BE49-F238E27FC236}">
                <a16:creationId xmlns:a16="http://schemas.microsoft.com/office/drawing/2014/main" id="{AF8C6BD6-0CC2-1CFC-8E51-1B805E391ACD}"/>
              </a:ext>
            </a:extLst>
          </p:cNvPr>
          <p:cNvSpPr/>
          <p:nvPr/>
        </p:nvSpPr>
        <p:spPr>
          <a:xfrm>
            <a:off x="9067800" y="3162300"/>
            <a:ext cx="8153400" cy="5638800"/>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500" dirty="0">
                <a:solidFill>
                  <a:srgbClr val="002060"/>
                </a:solidFill>
                <a:latin typeface="Cambria" panose="02040503050406030204" pitchFamily="18" charset="0"/>
                <a:ea typeface="Cambria" panose="02040503050406030204" pitchFamily="18" charset="0"/>
                <a:cs typeface="Calibri" panose="020F0502020204030204" pitchFamily="34" charset="0"/>
              </a:rPr>
              <a:t>Điều chỉnh thời gian sinh hoạt hằng ngày, đặt ra kế hoạch đi ngủ và thức dậy đúng giờ. Kiên trì thực hiện theo kế hoạch đó (có thể nhờ sự đồng hành của bố mẹ, những người trong gia đình).</a:t>
            </a:r>
            <a:endParaRPr kumimoji="0" lang="vi-VN" sz="4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C241F773-C65E-2257-1FC9-7D29CE31ADB4}"/>
              </a:ext>
            </a:extLst>
          </p:cNvPr>
          <p:cNvPicPr>
            <a:picLocks noChangeAspect="1"/>
          </p:cNvPicPr>
          <p:nvPr/>
        </p:nvPicPr>
        <p:blipFill>
          <a:blip r:embed="rId4"/>
          <a:stretch>
            <a:fillRect/>
          </a:stretch>
        </p:blipFill>
        <p:spPr>
          <a:xfrm>
            <a:off x="1447800" y="4000500"/>
            <a:ext cx="6635692" cy="2133600"/>
          </a:xfrm>
          <a:prstGeom prst="rect">
            <a:avLst/>
          </a:prstGeom>
        </p:spPr>
      </p:pic>
    </p:spTree>
    <p:extLst>
      <p:ext uri="{BB962C8B-B14F-4D97-AF65-F5344CB8AC3E}">
        <p14:creationId xmlns:p14="http://schemas.microsoft.com/office/powerpoint/2010/main" val="10251273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C380B5DC-6B53-DCFA-0E71-9B527F13D8D5}"/>
              </a:ext>
            </a:extLst>
          </p:cNvPr>
          <p:cNvPicPr>
            <a:picLocks noChangeAspect="1"/>
          </p:cNvPicPr>
          <p:nvPr/>
        </p:nvPicPr>
        <p:blipFill>
          <a:blip r:embed="rId3"/>
          <a:stretch>
            <a:fillRect/>
          </a:stretch>
        </p:blipFill>
        <p:spPr>
          <a:xfrm>
            <a:off x="4038600" y="647700"/>
            <a:ext cx="10263444" cy="1745056"/>
          </a:xfrm>
          <a:prstGeom prst="rect">
            <a:avLst/>
          </a:prstGeom>
        </p:spPr>
      </p:pic>
      <p:sp>
        <p:nvSpPr>
          <p:cNvPr id="6" name="Rectangle: Rounded Corners 5">
            <a:extLst>
              <a:ext uri="{FF2B5EF4-FFF2-40B4-BE49-F238E27FC236}">
                <a16:creationId xmlns:a16="http://schemas.microsoft.com/office/drawing/2014/main" id="{AF8C6BD6-0CC2-1CFC-8E51-1B805E391ACD}"/>
              </a:ext>
            </a:extLst>
          </p:cNvPr>
          <p:cNvSpPr/>
          <p:nvPr/>
        </p:nvSpPr>
        <p:spPr>
          <a:xfrm>
            <a:off x="9067800" y="3162300"/>
            <a:ext cx="8153400" cy="3886200"/>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5400" dirty="0">
                <a:solidFill>
                  <a:srgbClr val="002060"/>
                </a:solidFill>
                <a:latin typeface="Cambria" panose="02040503050406030204" pitchFamily="18" charset="0"/>
                <a:ea typeface="Cambria" panose="02040503050406030204" pitchFamily="18" charset="0"/>
                <a:cs typeface="Calibri" panose="020F0502020204030204" pitchFamily="34" charset="0"/>
              </a:rPr>
              <a:t>Thông báo sự việc với những người đáng tin cậy để tìm cách giải quyết.</a:t>
            </a:r>
            <a:endParaRPr kumimoji="0" lang="vi-VN" sz="5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3B6960AB-5E98-A221-2D7F-3DD475009F12}"/>
              </a:ext>
            </a:extLst>
          </p:cNvPr>
          <p:cNvPicPr>
            <a:picLocks noChangeAspect="1"/>
          </p:cNvPicPr>
          <p:nvPr/>
        </p:nvPicPr>
        <p:blipFill>
          <a:blip r:embed="rId4"/>
          <a:stretch>
            <a:fillRect/>
          </a:stretch>
        </p:blipFill>
        <p:spPr>
          <a:xfrm>
            <a:off x="990600" y="3695700"/>
            <a:ext cx="7486316" cy="2667000"/>
          </a:xfrm>
          <a:prstGeom prst="rect">
            <a:avLst/>
          </a:prstGeom>
        </p:spPr>
      </p:pic>
    </p:spTree>
    <p:extLst>
      <p:ext uri="{BB962C8B-B14F-4D97-AF65-F5344CB8AC3E}">
        <p14:creationId xmlns:p14="http://schemas.microsoft.com/office/powerpoint/2010/main" val="25429655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Picture 12" descr="A group of kids in a classroom&#10;&#10;Description automatically generated">
            <a:extLst>
              <a:ext uri="{FF2B5EF4-FFF2-40B4-BE49-F238E27FC236}">
                <a16:creationId xmlns:a16="http://schemas.microsoft.com/office/drawing/2014/main" id="{E7615C20-E6BE-D22E-3A02-8EC8E980E2F4}"/>
              </a:ext>
            </a:extLst>
          </p:cNvPr>
          <p:cNvPicPr>
            <a:picLocks noChangeAspect="1"/>
          </p:cNvPicPr>
          <p:nvPr/>
        </p:nvPicPr>
        <p:blipFill>
          <a:blip r:embed="rId2" cstate="print">
            <a:extLst>
              <a:ext uri="{28A0092B-C50C-407E-A947-70E740481C1C}">
                <a14:useLocalDpi xmlns:a14="http://schemas.microsoft.com/office/drawing/2010/main" val="0"/>
              </a:ext>
            </a:extLst>
          </a:blip>
          <a:srcRect t="13434" b="7075"/>
          <a:stretch/>
        </p:blipFill>
        <p:spPr>
          <a:xfrm>
            <a:off x="20" y="1923"/>
            <a:ext cx="18287980" cy="10285077"/>
          </a:xfrm>
          <a:prstGeom prst="rect">
            <a:avLst/>
          </a:prstGeom>
        </p:spPr>
      </p:pic>
      <p:pic>
        <p:nvPicPr>
          <p:cNvPr id="2" name="Picture 1">
            <a:extLst>
              <a:ext uri="{FF2B5EF4-FFF2-40B4-BE49-F238E27FC236}">
                <a16:creationId xmlns:a16="http://schemas.microsoft.com/office/drawing/2014/main" id="{C5D58068-F627-EC04-545E-20DCA5F0C144}"/>
              </a:ext>
            </a:extLst>
          </p:cNvPr>
          <p:cNvPicPr>
            <a:picLocks noChangeAspect="1"/>
          </p:cNvPicPr>
          <p:nvPr/>
        </p:nvPicPr>
        <p:blipFill>
          <a:blip r:embed="rId3"/>
          <a:stretch>
            <a:fillRect/>
          </a:stretch>
        </p:blipFill>
        <p:spPr>
          <a:xfrm>
            <a:off x="3124200" y="723900"/>
            <a:ext cx="11729721" cy="4170025"/>
          </a:xfrm>
          <a:prstGeom prst="rect">
            <a:avLst/>
          </a:prstGeom>
        </p:spPr>
      </p:pic>
    </p:spTree>
    <p:extLst>
      <p:ext uri="{BB962C8B-B14F-4D97-AF65-F5344CB8AC3E}">
        <p14:creationId xmlns:p14="http://schemas.microsoft.com/office/powerpoint/2010/main" val="24751883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Content Placeholder 14" descr="A room with a chalkboard and a desk&#10;&#10;Description automatically generated">
            <a:extLst>
              <a:ext uri="{FF2B5EF4-FFF2-40B4-BE49-F238E27FC236}">
                <a16:creationId xmlns:a16="http://schemas.microsoft.com/office/drawing/2014/main" id="{7E081E02-D548-8A16-74E7-B5C9CDE23B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18283427" cy="10287002"/>
          </a:xfr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endParaRPr lang="en-US" sz="2700">
              <a:solidFill>
                <a:prstClr val="white"/>
              </a:solidFill>
              <a:latin typeface="Aptos" panose="02110004020202020204"/>
            </a:endParaRPr>
          </a:p>
        </p:txBody>
      </p:sp>
      <p:sp>
        <p:nvSpPr>
          <p:cNvPr id="16" name="Freeform 18">
            <a:extLst>
              <a:ext uri="{FF2B5EF4-FFF2-40B4-BE49-F238E27FC236}">
                <a16:creationId xmlns:a16="http://schemas.microsoft.com/office/drawing/2014/main" id="{0A4D8F2D-703C-845A-C6B7-EF8025CF67AF}"/>
              </a:ext>
            </a:extLst>
          </p:cNvPr>
          <p:cNvSpPr/>
          <p:nvPr/>
        </p:nvSpPr>
        <p:spPr>
          <a:xfrm>
            <a:off x="2222063" y="3528027"/>
            <a:ext cx="4573761" cy="6758973"/>
          </a:xfrm>
          <a:custGeom>
            <a:avLst/>
            <a:gdLst/>
            <a:ahLst/>
            <a:cxnLst/>
            <a:rect l="l" t="t" r="r" b="b"/>
            <a:pathLst>
              <a:path w="1841792" h="2828087">
                <a:moveTo>
                  <a:pt x="0" y="0"/>
                </a:moveTo>
                <a:lnTo>
                  <a:pt x="1841792" y="0"/>
                </a:lnTo>
                <a:lnTo>
                  <a:pt x="1841792" y="2828087"/>
                </a:lnTo>
                <a:lnTo>
                  <a:pt x="0" y="2828087"/>
                </a:lnTo>
                <a:lnTo>
                  <a:pt x="0" y="0"/>
                </a:lnTo>
                <a:close/>
              </a:path>
            </a:pathLst>
          </a:custGeom>
          <a:blipFill>
            <a:blip r:embed="rId3"/>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sp>
        <p:nvSpPr>
          <p:cNvPr id="17" name="Freeform 23">
            <a:extLst>
              <a:ext uri="{FF2B5EF4-FFF2-40B4-BE49-F238E27FC236}">
                <a16:creationId xmlns:a16="http://schemas.microsoft.com/office/drawing/2014/main" id="{5623434E-0964-2DC9-83B7-5F67AECF9D24}"/>
              </a:ext>
            </a:extLst>
          </p:cNvPr>
          <p:cNvSpPr/>
          <p:nvPr/>
        </p:nvSpPr>
        <p:spPr>
          <a:xfrm>
            <a:off x="13497707" y="3466862"/>
            <a:ext cx="3881558" cy="6881303"/>
          </a:xfrm>
          <a:custGeom>
            <a:avLst/>
            <a:gdLst/>
            <a:ahLst/>
            <a:cxnLst/>
            <a:rect l="l" t="t" r="r" b="b"/>
            <a:pathLst>
              <a:path w="1132288" h="1935536">
                <a:moveTo>
                  <a:pt x="0" y="0"/>
                </a:moveTo>
                <a:lnTo>
                  <a:pt x="1132288" y="0"/>
                </a:lnTo>
                <a:lnTo>
                  <a:pt x="1132288" y="1935536"/>
                </a:lnTo>
                <a:lnTo>
                  <a:pt x="0" y="1935536"/>
                </a:lnTo>
                <a:lnTo>
                  <a:pt x="0" y="0"/>
                </a:lnTo>
                <a:close/>
              </a:path>
            </a:pathLst>
          </a:custGeom>
          <a:blipFill>
            <a:blip r:embed="rId4"/>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pic>
        <p:nvPicPr>
          <p:cNvPr id="2" name="Picture 1">
            <a:extLst>
              <a:ext uri="{FF2B5EF4-FFF2-40B4-BE49-F238E27FC236}">
                <a16:creationId xmlns:a16="http://schemas.microsoft.com/office/drawing/2014/main" id="{61641BB9-3BEC-281B-BD40-8BB06A3427D8}"/>
              </a:ext>
            </a:extLst>
          </p:cNvPr>
          <p:cNvPicPr>
            <a:picLocks noChangeAspect="1"/>
          </p:cNvPicPr>
          <p:nvPr/>
        </p:nvPicPr>
        <p:blipFill>
          <a:blip r:embed="rId5"/>
          <a:stretch>
            <a:fillRect/>
          </a:stretch>
        </p:blipFill>
        <p:spPr>
          <a:xfrm>
            <a:off x="5867400" y="2628900"/>
            <a:ext cx="8163252" cy="3023878"/>
          </a:xfrm>
          <a:prstGeom prst="rect">
            <a:avLst/>
          </a:prstGeom>
        </p:spPr>
      </p:pic>
    </p:spTree>
    <p:extLst>
      <p:ext uri="{BB962C8B-B14F-4D97-AF65-F5344CB8AC3E}">
        <p14:creationId xmlns:p14="http://schemas.microsoft.com/office/powerpoint/2010/main" val="8897297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16"/>
                                        </p:tgtEl>
                                        <p:attrNameLst>
                                          <p:attrName>r</p:attrName>
                                        </p:attrNameLst>
                                      </p:cBhvr>
                                    </p:animRot>
                                    <p:animRot by="-240000">
                                      <p:cBhvr>
                                        <p:cTn id="13" dur="200" fill="hold">
                                          <p:stCondLst>
                                            <p:cond delay="200"/>
                                          </p:stCondLst>
                                        </p:cTn>
                                        <p:tgtEl>
                                          <p:spTgt spid="16"/>
                                        </p:tgtEl>
                                        <p:attrNameLst>
                                          <p:attrName>r</p:attrName>
                                        </p:attrNameLst>
                                      </p:cBhvr>
                                    </p:animRot>
                                    <p:animRot by="240000">
                                      <p:cBhvr>
                                        <p:cTn id="14" dur="200" fill="hold">
                                          <p:stCondLst>
                                            <p:cond delay="400"/>
                                          </p:stCondLst>
                                        </p:cTn>
                                        <p:tgtEl>
                                          <p:spTgt spid="16"/>
                                        </p:tgtEl>
                                        <p:attrNameLst>
                                          <p:attrName>r</p:attrName>
                                        </p:attrNameLst>
                                      </p:cBhvr>
                                    </p:animRot>
                                    <p:animRot by="-240000">
                                      <p:cBhvr>
                                        <p:cTn id="15" dur="200" fill="hold">
                                          <p:stCondLst>
                                            <p:cond delay="600"/>
                                          </p:stCondLst>
                                        </p:cTn>
                                        <p:tgtEl>
                                          <p:spTgt spid="16"/>
                                        </p:tgtEl>
                                        <p:attrNameLst>
                                          <p:attrName>r</p:attrName>
                                        </p:attrNameLst>
                                      </p:cBhvr>
                                    </p:animRot>
                                    <p:animRot by="120000">
                                      <p:cBhvr>
                                        <p:cTn id="16" dur="200" fill="hold">
                                          <p:stCondLst>
                                            <p:cond delay="800"/>
                                          </p:stCondLst>
                                        </p:cTn>
                                        <p:tgtEl>
                                          <p:spTgt spid="1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grpSp>
        <p:nvGrpSpPr>
          <p:cNvPr id="15" name="Group 14">
            <a:extLst>
              <a:ext uri="{FF2B5EF4-FFF2-40B4-BE49-F238E27FC236}">
                <a16:creationId xmlns:a16="http://schemas.microsoft.com/office/drawing/2014/main" id="{19E9CDDB-0EB8-5FBE-30FB-3C7EA05F7850}"/>
              </a:ext>
            </a:extLst>
          </p:cNvPr>
          <p:cNvGrpSpPr/>
          <p:nvPr/>
        </p:nvGrpSpPr>
        <p:grpSpPr>
          <a:xfrm>
            <a:off x="228600" y="1181100"/>
            <a:ext cx="17687514" cy="10840871"/>
            <a:chOff x="228600" y="1181100"/>
            <a:chExt cx="17687514" cy="10840871"/>
          </a:xfrm>
        </p:grpSpPr>
        <p:sp>
          <p:nvSpPr>
            <p:cNvPr id="5" name="Freeform 23">
              <a:extLst>
                <a:ext uri="{FF2B5EF4-FFF2-40B4-BE49-F238E27FC236}">
                  <a16:creationId xmlns:a16="http://schemas.microsoft.com/office/drawing/2014/main" id="{FE3A01F9-DE08-0356-EBFC-771666E1D5B1}"/>
                </a:ext>
              </a:extLst>
            </p:cNvPr>
            <p:cNvSpPr/>
            <p:nvPr/>
          </p:nvSpPr>
          <p:spPr>
            <a:xfrm>
              <a:off x="228600" y="1181100"/>
              <a:ext cx="14706600" cy="7162800"/>
            </a:xfrm>
            <a:custGeom>
              <a:avLst/>
              <a:gdLst/>
              <a:ahLst/>
              <a:cxnLst/>
              <a:rect l="l" t="t" r="r" b="b"/>
              <a:pathLst>
                <a:path w="2788501" h="1286196">
                  <a:moveTo>
                    <a:pt x="0" y="0"/>
                  </a:moveTo>
                  <a:lnTo>
                    <a:pt x="2788501" y="0"/>
                  </a:lnTo>
                  <a:lnTo>
                    <a:pt x="2788501" y="1286196"/>
                  </a:lnTo>
                  <a:lnTo>
                    <a:pt x="0" y="128619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Freeform 21">
              <a:extLst>
                <a:ext uri="{FF2B5EF4-FFF2-40B4-BE49-F238E27FC236}">
                  <a16:creationId xmlns:a16="http://schemas.microsoft.com/office/drawing/2014/main" id="{C70E95F6-15B1-BDF8-C28A-6874DDC71402}"/>
                </a:ext>
              </a:extLst>
            </p:cNvPr>
            <p:cNvSpPr/>
            <p:nvPr/>
          </p:nvSpPr>
          <p:spPr>
            <a:xfrm>
              <a:off x="11506200" y="4665828"/>
              <a:ext cx="6409914" cy="7356143"/>
            </a:xfrm>
            <a:custGeom>
              <a:avLst/>
              <a:gdLst/>
              <a:ahLst/>
              <a:cxnLst/>
              <a:rect l="l" t="t" r="r" b="b"/>
              <a:pathLst>
                <a:path w="1415097" h="1638318">
                  <a:moveTo>
                    <a:pt x="0" y="0"/>
                  </a:moveTo>
                  <a:lnTo>
                    <a:pt x="1415097" y="0"/>
                  </a:lnTo>
                  <a:lnTo>
                    <a:pt x="1415097" y="1638318"/>
                  </a:lnTo>
                  <a:lnTo>
                    <a:pt x="0" y="1638318"/>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7252488F-475D-6A9C-9DAF-6E8CEFEE065C}"/>
                </a:ext>
              </a:extLst>
            </p:cNvPr>
            <p:cNvSpPr txBox="1"/>
            <p:nvPr/>
          </p:nvSpPr>
          <p:spPr>
            <a:xfrm>
              <a:off x="1371600" y="3086100"/>
              <a:ext cx="10744200" cy="4154984"/>
            </a:xfrm>
            <a:prstGeom prst="rect">
              <a:avLst/>
            </a:prstGeom>
            <a:noFill/>
          </p:spPr>
          <p:txBody>
            <a:bodyPr wrap="square">
              <a:spAutoFit/>
            </a:bodyPr>
            <a:lstStyle/>
            <a:p>
              <a:pPr algn="ctr"/>
              <a:r>
                <a:rPr lang="en-US" sz="8800" dirty="0">
                  <a:latin typeface="Calibri" panose="020F0502020204030204" pitchFamily="34" charset="0"/>
                  <a:ea typeface="Calibri" panose="020F0502020204030204" pitchFamily="34" charset="0"/>
                  <a:cs typeface="Calibri" panose="020F0502020204030204" pitchFamily="34" charset="0"/>
                </a:rPr>
                <a:t>K</a:t>
              </a:r>
              <a:r>
                <a:rPr lang="vi-VN" sz="8800" dirty="0">
                  <a:latin typeface="Calibri" panose="020F0502020204030204" pitchFamily="34" charset="0"/>
                  <a:ea typeface="Calibri" panose="020F0502020204030204" pitchFamily="34" charset="0"/>
                  <a:cs typeface="Calibri" panose="020F0502020204030204" pitchFamily="34" charset="0"/>
                </a:rPr>
                <a:t>ể thêm những khó khăn và cách vượt qua khó khăn.</a:t>
              </a:r>
            </a:p>
          </p:txBody>
        </p:sp>
      </p:grpSp>
    </p:spTree>
    <p:extLst>
      <p:ext uri="{BB962C8B-B14F-4D97-AF65-F5344CB8AC3E}">
        <p14:creationId xmlns:p14="http://schemas.microsoft.com/office/powerpoint/2010/main" val="42926864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E32996-C447-D79E-A4B2-DB5860895484}"/>
            </a:ext>
          </a:extLst>
        </p:cNvPr>
        <p:cNvGrpSpPr/>
        <p:nvPr/>
      </p:nvGrpSpPr>
      <p:grpSpPr>
        <a:xfrm>
          <a:off x="0" y="0"/>
          <a:ext cx="0" cy="0"/>
          <a:chOff x="0" y="0"/>
          <a:chExt cx="0" cy="0"/>
        </a:xfrm>
      </p:grpSpPr>
      <p:pic>
        <p:nvPicPr>
          <p:cNvPr id="15" name="Content Placeholder 14" descr="A room with a chalkboard and a desk&#10;&#10;Description automatically generated">
            <a:extLst>
              <a:ext uri="{FF2B5EF4-FFF2-40B4-BE49-F238E27FC236}">
                <a16:creationId xmlns:a16="http://schemas.microsoft.com/office/drawing/2014/main" id="{62E675CE-5B38-6B07-3FCA-6064EDFE98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18283427" cy="10287002"/>
          </a:xfrm>
        </p:spPr>
      </p:pic>
      <p:sp>
        <p:nvSpPr>
          <p:cNvPr id="10" name="Rectangle 9">
            <a:extLst>
              <a:ext uri="{FF2B5EF4-FFF2-40B4-BE49-F238E27FC236}">
                <a16:creationId xmlns:a16="http://schemas.microsoft.com/office/drawing/2014/main" id="{5A57CA9D-76B6-E0D5-4171-62C4AB67DD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endParaRPr lang="en-US" sz="2700">
              <a:solidFill>
                <a:prstClr val="white"/>
              </a:solidFill>
              <a:latin typeface="Aptos" panose="02110004020202020204"/>
            </a:endParaRPr>
          </a:p>
        </p:txBody>
      </p:sp>
      <p:sp>
        <p:nvSpPr>
          <p:cNvPr id="9" name="TextBox 8">
            <a:extLst>
              <a:ext uri="{FF2B5EF4-FFF2-40B4-BE49-F238E27FC236}">
                <a16:creationId xmlns:a16="http://schemas.microsoft.com/office/drawing/2014/main" id="{4B9E4F61-CE46-3661-97FF-A79006EB681D}"/>
              </a:ext>
            </a:extLst>
          </p:cNvPr>
          <p:cNvSpPr txBox="1"/>
          <p:nvPr/>
        </p:nvSpPr>
        <p:spPr>
          <a:xfrm>
            <a:off x="6103621" y="2447567"/>
            <a:ext cx="7160915" cy="2862322"/>
          </a:xfrm>
          <a:prstGeom prst="rect">
            <a:avLst/>
          </a:prstGeom>
          <a:noFill/>
        </p:spPr>
        <p:txBody>
          <a:bodyPr wrap="square" rtlCol="0">
            <a:spAutoFit/>
          </a:bodyPr>
          <a:lstStyle/>
          <a:p>
            <a:pPr algn="ctr" defTabSz="1371600"/>
            <a:r>
              <a:rPr lang="en-US" sz="9000" dirty="0">
                <a:solidFill>
                  <a:prstClr val="white"/>
                </a:solidFill>
                <a:latin typeface="#9Slide03 BoosterNextFYBlack" panose="02000A03000000020004" pitchFamily="2" charset="-93"/>
              </a:rPr>
              <a:t>Chia </a:t>
            </a:r>
            <a:r>
              <a:rPr lang="en-US" sz="9000" dirty="0" err="1">
                <a:solidFill>
                  <a:prstClr val="white"/>
                </a:solidFill>
                <a:latin typeface="#9Slide03 BoosterNextFYBlack" panose="02000A03000000020004" pitchFamily="2" charset="-93"/>
              </a:rPr>
              <a:t>sẻ</a:t>
            </a:r>
            <a:r>
              <a:rPr lang="en-US" sz="9000" dirty="0">
                <a:solidFill>
                  <a:prstClr val="white"/>
                </a:solidFill>
                <a:latin typeface="#9Slide03 BoosterNextFYBlack" panose="02000A03000000020004" pitchFamily="2" charset="-93"/>
              </a:rPr>
              <a:t> </a:t>
            </a:r>
            <a:r>
              <a:rPr lang="en-US" sz="9000" dirty="0" err="1">
                <a:solidFill>
                  <a:prstClr val="white"/>
                </a:solidFill>
                <a:latin typeface="#9Slide03 BoosterNextFYBlack" panose="02000A03000000020004" pitchFamily="2" charset="-93"/>
              </a:rPr>
              <a:t>trước</a:t>
            </a:r>
            <a:r>
              <a:rPr lang="en-US" sz="9000" dirty="0">
                <a:solidFill>
                  <a:prstClr val="white"/>
                </a:solidFill>
                <a:latin typeface="#9Slide03 BoosterNextFYBlack" panose="02000A03000000020004" pitchFamily="2" charset="-93"/>
              </a:rPr>
              <a:t> </a:t>
            </a:r>
            <a:r>
              <a:rPr lang="en-US" sz="9000" dirty="0" err="1">
                <a:solidFill>
                  <a:prstClr val="white"/>
                </a:solidFill>
                <a:latin typeface="#9Slide03 BoosterNextFYBlack" panose="02000A03000000020004" pitchFamily="2" charset="-93"/>
              </a:rPr>
              <a:t>lớp</a:t>
            </a:r>
            <a:endParaRPr lang="vi-VN" sz="9000" dirty="0">
              <a:solidFill>
                <a:prstClr val="white"/>
              </a:solidFill>
              <a:latin typeface="#9Slide03 BoosterNextFYBlack" panose="02000A03000000020004" pitchFamily="2" charset="-93"/>
            </a:endParaRPr>
          </a:p>
        </p:txBody>
      </p:sp>
      <p:sp>
        <p:nvSpPr>
          <p:cNvPr id="16" name="Freeform 18">
            <a:extLst>
              <a:ext uri="{FF2B5EF4-FFF2-40B4-BE49-F238E27FC236}">
                <a16:creationId xmlns:a16="http://schemas.microsoft.com/office/drawing/2014/main" id="{AE59A996-FB13-244B-0FB8-C798E6D4B027}"/>
              </a:ext>
            </a:extLst>
          </p:cNvPr>
          <p:cNvSpPr/>
          <p:nvPr/>
        </p:nvSpPr>
        <p:spPr>
          <a:xfrm>
            <a:off x="2222063" y="3528027"/>
            <a:ext cx="4573761" cy="6758973"/>
          </a:xfrm>
          <a:custGeom>
            <a:avLst/>
            <a:gdLst/>
            <a:ahLst/>
            <a:cxnLst/>
            <a:rect l="l" t="t" r="r" b="b"/>
            <a:pathLst>
              <a:path w="1841792" h="2828087">
                <a:moveTo>
                  <a:pt x="0" y="0"/>
                </a:moveTo>
                <a:lnTo>
                  <a:pt x="1841792" y="0"/>
                </a:lnTo>
                <a:lnTo>
                  <a:pt x="1841792" y="2828087"/>
                </a:lnTo>
                <a:lnTo>
                  <a:pt x="0" y="2828087"/>
                </a:lnTo>
                <a:lnTo>
                  <a:pt x="0" y="0"/>
                </a:lnTo>
                <a:close/>
              </a:path>
            </a:pathLst>
          </a:custGeom>
          <a:blipFill>
            <a:blip r:embed="rId3"/>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spTree>
    <p:extLst>
      <p:ext uri="{BB962C8B-B14F-4D97-AF65-F5344CB8AC3E}">
        <p14:creationId xmlns:p14="http://schemas.microsoft.com/office/powerpoint/2010/main" val="18349175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5" name="TextBox 4">
            <a:extLst>
              <a:ext uri="{FF2B5EF4-FFF2-40B4-BE49-F238E27FC236}">
                <a16:creationId xmlns:a16="http://schemas.microsoft.com/office/drawing/2014/main" id="{8C3B8D9D-897D-CD46-7B0E-38CAAA0C6B27}"/>
              </a:ext>
            </a:extLst>
          </p:cNvPr>
          <p:cNvSpPr txBox="1"/>
          <p:nvPr/>
        </p:nvSpPr>
        <p:spPr>
          <a:xfrm>
            <a:off x="1361837" y="3679209"/>
            <a:ext cx="14239083"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8000" b="0" i="0" u="none" strike="noStrike" kern="1200" cap="none" spc="0" normalizeH="0" baseline="0" noProof="0" dirty="0">
              <a:ln>
                <a:noFill/>
              </a:ln>
              <a:solidFill>
                <a:srgbClr val="50A793"/>
              </a:solidFill>
              <a:effectLst/>
              <a:uLnTx/>
              <a:uFillTx/>
              <a:latin typeface="#9Slide07 SFU Jamaica" panose="00000400000000000000" pitchFamily="2" charset="-93"/>
              <a:ea typeface="+mn-ea"/>
              <a:cs typeface="+mn-cs"/>
            </a:endParaRPr>
          </a:p>
        </p:txBody>
      </p:sp>
      <p:sp>
        <p:nvSpPr>
          <p:cNvPr id="7" name="Freeform 19">
            <a:extLst>
              <a:ext uri="{FF2B5EF4-FFF2-40B4-BE49-F238E27FC236}">
                <a16:creationId xmlns:a16="http://schemas.microsoft.com/office/drawing/2014/main" id="{96ED07DB-DFE8-F55A-53E8-3E68B05936DB}"/>
              </a:ext>
            </a:extLst>
          </p:cNvPr>
          <p:cNvSpPr/>
          <p:nvPr/>
        </p:nvSpPr>
        <p:spPr>
          <a:xfrm>
            <a:off x="5943600" y="6233754"/>
            <a:ext cx="5861634" cy="6261530"/>
          </a:xfrm>
          <a:custGeom>
            <a:avLst/>
            <a:gdLst/>
            <a:ahLst/>
            <a:cxnLst/>
            <a:rect l="l" t="t" r="r" b="b"/>
            <a:pathLst>
              <a:path w="2612615" h="2599551">
                <a:moveTo>
                  <a:pt x="0" y="0"/>
                </a:moveTo>
                <a:lnTo>
                  <a:pt x="2612615" y="0"/>
                </a:lnTo>
                <a:lnTo>
                  <a:pt x="2612615" y="2599552"/>
                </a:lnTo>
                <a:lnTo>
                  <a:pt x="0" y="2599552"/>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CEB69022-1853-5DAE-A644-0DD7F2292D27}"/>
              </a:ext>
            </a:extLst>
          </p:cNvPr>
          <p:cNvPicPr>
            <a:picLocks noChangeAspect="1"/>
          </p:cNvPicPr>
          <p:nvPr/>
        </p:nvPicPr>
        <p:blipFill>
          <a:blip r:embed="rId4"/>
          <a:stretch>
            <a:fillRect/>
          </a:stretch>
        </p:blipFill>
        <p:spPr>
          <a:xfrm>
            <a:off x="3276600" y="2857500"/>
            <a:ext cx="11699238" cy="3145809"/>
          </a:xfrm>
          <a:prstGeom prst="rect">
            <a:avLst/>
          </a:prstGeom>
        </p:spPr>
      </p:pic>
    </p:spTree>
    <p:extLst>
      <p:ext uri="{BB962C8B-B14F-4D97-AF65-F5344CB8AC3E}">
        <p14:creationId xmlns:p14="http://schemas.microsoft.com/office/powerpoint/2010/main" val="2314059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279636"/>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 name="Group 8">
            <a:extLst>
              <a:ext uri="{FF2B5EF4-FFF2-40B4-BE49-F238E27FC236}">
                <a16:creationId xmlns:a16="http://schemas.microsoft.com/office/drawing/2014/main" id="{9D4B5EE6-D1AA-C1AC-B899-3BB588C99675}"/>
              </a:ext>
            </a:extLst>
          </p:cNvPr>
          <p:cNvGrpSpPr/>
          <p:nvPr/>
        </p:nvGrpSpPr>
        <p:grpSpPr>
          <a:xfrm>
            <a:off x="196763" y="169690"/>
            <a:ext cx="3505200" cy="2971800"/>
            <a:chOff x="196763" y="169690"/>
            <a:chExt cx="3505200" cy="2971800"/>
          </a:xfrm>
        </p:grpSpPr>
        <p:sp>
          <p:nvSpPr>
            <p:cNvPr id="4" name="Freeform 10">
              <a:extLst>
                <a:ext uri="{FF2B5EF4-FFF2-40B4-BE49-F238E27FC236}">
                  <a16:creationId xmlns:a16="http://schemas.microsoft.com/office/drawing/2014/main" id="{1CB20352-7EA8-641C-0182-E44DDF34AD6F}"/>
                </a:ext>
              </a:extLst>
            </p:cNvPr>
            <p:cNvSpPr/>
            <p:nvPr/>
          </p:nvSpPr>
          <p:spPr>
            <a:xfrm rot="20994778">
              <a:off x="196763" y="169690"/>
              <a:ext cx="3505200" cy="2971800"/>
            </a:xfrm>
            <a:custGeom>
              <a:avLst/>
              <a:gdLst/>
              <a:ahLst/>
              <a:cxnLst/>
              <a:rect l="l" t="t" r="r" b="b"/>
              <a:pathLst>
                <a:path w="2185817" h="2057400">
                  <a:moveTo>
                    <a:pt x="0" y="0"/>
                  </a:moveTo>
                  <a:lnTo>
                    <a:pt x="2185817" y="0"/>
                  </a:lnTo>
                  <a:lnTo>
                    <a:pt x="2185817" y="2057400"/>
                  </a:lnTo>
                  <a:lnTo>
                    <a:pt x="0" y="20574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D1555B92-03FF-9679-DA5D-8B376A93C5FB}"/>
                </a:ext>
              </a:extLst>
            </p:cNvPr>
            <p:cNvSpPr txBox="1"/>
            <p:nvPr/>
          </p:nvSpPr>
          <p:spPr>
            <a:xfrm rot="20989747">
              <a:off x="565193" y="1871648"/>
              <a:ext cx="2997937" cy="923330"/>
            </a:xfrm>
            <a:prstGeom prst="rect">
              <a:avLst/>
            </a:prstGeom>
            <a:noFill/>
          </p:spPr>
          <p:txBody>
            <a:bodyPr wrap="none" rtlCol="0">
              <a:spAutoFit/>
            </a:bodyPr>
            <a:lstStyle/>
            <a:p>
              <a:r>
                <a:rPr lang="en-US" sz="5400" dirty="0" err="1">
                  <a:solidFill>
                    <a:srgbClr val="C00000"/>
                  </a:solidFill>
                  <a:latin typeface="#9Slide03 IcielUni Sans Heavy" panose="00000500000000000000" pitchFamily="2" charset="-93"/>
                </a:rPr>
                <a:t>Thảo</a:t>
              </a:r>
              <a:r>
                <a:rPr lang="en-US" sz="5400" dirty="0">
                  <a:solidFill>
                    <a:srgbClr val="C00000"/>
                  </a:solidFill>
                  <a:latin typeface="#9Slide03 IcielUni Sans Heavy" panose="00000500000000000000" pitchFamily="2" charset="-93"/>
                </a:rPr>
                <a:t> </a:t>
              </a:r>
              <a:r>
                <a:rPr lang="en-US" sz="5400" dirty="0" err="1">
                  <a:solidFill>
                    <a:srgbClr val="C00000"/>
                  </a:solidFill>
                  <a:latin typeface="#9Slide03 IcielUni Sans Heavy" panose="00000500000000000000" pitchFamily="2" charset="-93"/>
                </a:rPr>
                <a:t>luận</a:t>
              </a:r>
              <a:endParaRPr lang="vi-VN" sz="5400" dirty="0">
                <a:solidFill>
                  <a:srgbClr val="C00000"/>
                </a:solidFill>
                <a:latin typeface="#9Slide03 IcielUni Sans Heavy" panose="00000500000000000000" pitchFamily="2" charset="-93"/>
              </a:endParaRPr>
            </a:p>
          </p:txBody>
        </p:sp>
      </p:grpSp>
      <p:sp>
        <p:nvSpPr>
          <p:cNvPr id="10" name="Rectangle: Top Corners Rounded 9">
            <a:extLst>
              <a:ext uri="{FF2B5EF4-FFF2-40B4-BE49-F238E27FC236}">
                <a16:creationId xmlns:a16="http://schemas.microsoft.com/office/drawing/2014/main" id="{9753FABA-8AD6-9DD2-B7DA-990A184BDDAB}"/>
              </a:ext>
            </a:extLst>
          </p:cNvPr>
          <p:cNvSpPr/>
          <p:nvPr/>
        </p:nvSpPr>
        <p:spPr>
          <a:xfrm>
            <a:off x="4191000" y="647700"/>
            <a:ext cx="12877800" cy="2175220"/>
          </a:xfrm>
          <a:prstGeom prst="round2SameRect">
            <a:avLst/>
          </a:prstGeom>
          <a:solidFill>
            <a:srgbClr val="FEFBAC"/>
          </a:solidFill>
          <a:ln w="571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rPr>
              <a:t>Nhân vật Mạc Đĩnh Chi trong đoạn phim trên đã vượt qua những khó khăn trong học tập và cuộc sống như thế nào?</a:t>
            </a:r>
          </a:p>
        </p:txBody>
      </p:sp>
      <p:sp>
        <p:nvSpPr>
          <p:cNvPr id="11" name="Freeform 21">
            <a:extLst>
              <a:ext uri="{FF2B5EF4-FFF2-40B4-BE49-F238E27FC236}">
                <a16:creationId xmlns:a16="http://schemas.microsoft.com/office/drawing/2014/main" id="{C70E95F6-15B1-BDF8-C28A-6874DDC71402}"/>
              </a:ext>
            </a:extLst>
          </p:cNvPr>
          <p:cNvSpPr/>
          <p:nvPr/>
        </p:nvSpPr>
        <p:spPr>
          <a:xfrm>
            <a:off x="13182600" y="5219700"/>
            <a:ext cx="4581114" cy="5070143"/>
          </a:xfrm>
          <a:custGeom>
            <a:avLst/>
            <a:gdLst/>
            <a:ahLst/>
            <a:cxnLst/>
            <a:rect l="l" t="t" r="r" b="b"/>
            <a:pathLst>
              <a:path w="1415097" h="1638318">
                <a:moveTo>
                  <a:pt x="0" y="0"/>
                </a:moveTo>
                <a:lnTo>
                  <a:pt x="1415097" y="0"/>
                </a:lnTo>
                <a:lnTo>
                  <a:pt x="1415097" y="1638318"/>
                </a:lnTo>
                <a:lnTo>
                  <a:pt x="0" y="1638318"/>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Rectangle: Top Corners Rounded 4">
            <a:extLst>
              <a:ext uri="{FF2B5EF4-FFF2-40B4-BE49-F238E27FC236}">
                <a16:creationId xmlns:a16="http://schemas.microsoft.com/office/drawing/2014/main" id="{721480B1-1F09-D9D2-7A17-F2ECCCA14D3D}"/>
              </a:ext>
            </a:extLst>
          </p:cNvPr>
          <p:cNvSpPr/>
          <p:nvPr/>
        </p:nvSpPr>
        <p:spPr>
          <a:xfrm>
            <a:off x="1447800" y="5067300"/>
            <a:ext cx="10210800" cy="1600200"/>
          </a:xfrm>
          <a:prstGeom prst="round2SameRect">
            <a:avLst/>
          </a:prstGeom>
          <a:solidFill>
            <a:srgbClr val="FEFBAC"/>
          </a:solidFill>
          <a:ln w="571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rPr>
              <a:t>Những sự cố gắng đó đã giúp Mạc Đĩnh Chi có được điều gì?</a:t>
            </a:r>
          </a:p>
        </p:txBody>
      </p:sp>
      <p:sp>
        <p:nvSpPr>
          <p:cNvPr id="6" name="Rectangle: Rounded Corners 5">
            <a:extLst>
              <a:ext uri="{FF2B5EF4-FFF2-40B4-BE49-F238E27FC236}">
                <a16:creationId xmlns:a16="http://schemas.microsoft.com/office/drawing/2014/main" id="{D130B52D-F0EB-68D6-72E4-DB58B89D1BFC}"/>
              </a:ext>
            </a:extLst>
          </p:cNvPr>
          <p:cNvSpPr/>
          <p:nvPr/>
        </p:nvSpPr>
        <p:spPr>
          <a:xfrm>
            <a:off x="1676400" y="3390900"/>
            <a:ext cx="15240000" cy="1506146"/>
          </a:xfrm>
          <a:custGeom>
            <a:avLst/>
            <a:gdLst>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4898806 w 15240000"/>
              <a:gd name="connsiteY3" fmla="*/ 616810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00" h="1981200">
                <a:moveTo>
                  <a:pt x="0" y="330207"/>
                </a:moveTo>
                <a:cubicBezTo>
                  <a:pt x="0" y="147839"/>
                  <a:pt x="147839" y="0"/>
                  <a:pt x="330207" y="0"/>
                </a:cubicBezTo>
                <a:lnTo>
                  <a:pt x="14909793" y="0"/>
                </a:lnTo>
                <a:cubicBezTo>
                  <a:pt x="15092161" y="0"/>
                  <a:pt x="14898806" y="434442"/>
                  <a:pt x="14898806" y="616810"/>
                </a:cubicBezTo>
                <a:lnTo>
                  <a:pt x="15240000" y="1650993"/>
                </a:lnTo>
                <a:cubicBezTo>
                  <a:pt x="15240000" y="1833361"/>
                  <a:pt x="15092161" y="1981200"/>
                  <a:pt x="14909793" y="1981200"/>
                </a:cubicBezTo>
                <a:lnTo>
                  <a:pt x="330207" y="1981200"/>
                </a:lnTo>
                <a:cubicBezTo>
                  <a:pt x="147839" y="1981200"/>
                  <a:pt x="300250" y="1833361"/>
                  <a:pt x="300250" y="1650993"/>
                </a:cubicBezTo>
                <a:cubicBezTo>
                  <a:pt x="300250" y="1210731"/>
                  <a:pt x="0" y="770469"/>
                  <a:pt x="0" y="330207"/>
                </a:cubicBezTo>
                <a:close/>
              </a:path>
            </a:pathLst>
          </a:custGeom>
          <a:solidFill>
            <a:srgbClr val="CC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rPr>
              <a:t>Mạc Đĩnh Chi đã vượt qua những khó khăn của hoàn cảnh gia đình và vất vả của việc học tập.</a:t>
            </a:r>
          </a:p>
        </p:txBody>
      </p:sp>
      <p:sp>
        <p:nvSpPr>
          <p:cNvPr id="7" name="Rectangle: Rounded Corners 5">
            <a:extLst>
              <a:ext uri="{FF2B5EF4-FFF2-40B4-BE49-F238E27FC236}">
                <a16:creationId xmlns:a16="http://schemas.microsoft.com/office/drawing/2014/main" id="{3808FBED-CCD6-884A-5953-784A88417350}"/>
              </a:ext>
            </a:extLst>
          </p:cNvPr>
          <p:cNvSpPr/>
          <p:nvPr/>
        </p:nvSpPr>
        <p:spPr>
          <a:xfrm>
            <a:off x="1752600" y="7200900"/>
            <a:ext cx="11201400" cy="2057400"/>
          </a:xfrm>
          <a:custGeom>
            <a:avLst/>
            <a:gdLst>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4898806 w 15240000"/>
              <a:gd name="connsiteY3" fmla="*/ 616810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00" h="1981200">
                <a:moveTo>
                  <a:pt x="0" y="330207"/>
                </a:moveTo>
                <a:cubicBezTo>
                  <a:pt x="0" y="147839"/>
                  <a:pt x="147839" y="0"/>
                  <a:pt x="330207" y="0"/>
                </a:cubicBezTo>
                <a:lnTo>
                  <a:pt x="14909793" y="0"/>
                </a:lnTo>
                <a:cubicBezTo>
                  <a:pt x="15092161" y="0"/>
                  <a:pt x="14898806" y="434442"/>
                  <a:pt x="14898806" y="616810"/>
                </a:cubicBezTo>
                <a:lnTo>
                  <a:pt x="15240000" y="1650993"/>
                </a:lnTo>
                <a:cubicBezTo>
                  <a:pt x="15240000" y="1833361"/>
                  <a:pt x="15092161" y="1981200"/>
                  <a:pt x="14909793" y="1981200"/>
                </a:cubicBezTo>
                <a:lnTo>
                  <a:pt x="330207" y="1981200"/>
                </a:lnTo>
                <a:cubicBezTo>
                  <a:pt x="147839" y="1981200"/>
                  <a:pt x="300250" y="1833361"/>
                  <a:pt x="300250" y="1650993"/>
                </a:cubicBezTo>
                <a:cubicBezTo>
                  <a:pt x="300250" y="1210731"/>
                  <a:pt x="0" y="770469"/>
                  <a:pt x="0" y="330207"/>
                </a:cubicBezTo>
                <a:close/>
              </a:path>
            </a:pathLst>
          </a:custGeom>
          <a:solidFill>
            <a:srgbClr val="CC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rPr>
              <a:t>Những sự cố gắng đó đã giúp Mạc Đĩnh Chi học tập thành tài, đỗ đạt cao, có nhiều đóng góp cho đất nước và rạng danh đến muôn đời.</a:t>
            </a:r>
          </a:p>
        </p:txBody>
      </p:sp>
    </p:spTree>
    <p:extLst>
      <p:ext uri="{BB962C8B-B14F-4D97-AF65-F5344CB8AC3E}">
        <p14:creationId xmlns:p14="http://schemas.microsoft.com/office/powerpoint/2010/main" val="21820523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2" name="Picture 1">
            <a:extLst>
              <a:ext uri="{FF2B5EF4-FFF2-40B4-BE49-F238E27FC236}">
                <a16:creationId xmlns:a16="http://schemas.microsoft.com/office/drawing/2014/main" id="{965C799F-1BD7-A440-35C3-97994EDC3A88}"/>
              </a:ext>
            </a:extLst>
          </p:cNvPr>
          <p:cNvPicPr>
            <a:picLocks noChangeAspect="1"/>
          </p:cNvPicPr>
          <p:nvPr/>
        </p:nvPicPr>
        <p:blipFill>
          <a:blip r:embed="rId3"/>
          <a:stretch>
            <a:fillRect/>
          </a:stretch>
        </p:blipFill>
        <p:spPr>
          <a:xfrm>
            <a:off x="5181600" y="266700"/>
            <a:ext cx="9132600" cy="1859441"/>
          </a:xfrm>
          <a:prstGeom prst="rect">
            <a:avLst/>
          </a:prstGeom>
        </p:spPr>
      </p:pic>
      <p:pic>
        <p:nvPicPr>
          <p:cNvPr id="4" name="Picture 3">
            <a:extLst>
              <a:ext uri="{FF2B5EF4-FFF2-40B4-BE49-F238E27FC236}">
                <a16:creationId xmlns:a16="http://schemas.microsoft.com/office/drawing/2014/main" id="{8731326D-F487-B935-7433-53E039FCEABD}"/>
              </a:ext>
            </a:extLst>
          </p:cNvPr>
          <p:cNvPicPr>
            <a:picLocks noChangeAspect="1"/>
          </p:cNvPicPr>
          <p:nvPr/>
        </p:nvPicPr>
        <p:blipFill>
          <a:blip r:embed="rId4"/>
          <a:stretch>
            <a:fillRect/>
          </a:stretch>
        </p:blipFill>
        <p:spPr>
          <a:xfrm>
            <a:off x="7315200" y="1790700"/>
            <a:ext cx="5578323" cy="1950889"/>
          </a:xfrm>
          <a:prstGeom prst="rect">
            <a:avLst/>
          </a:prstGeom>
        </p:spPr>
      </p:pic>
      <p:pic>
        <p:nvPicPr>
          <p:cNvPr id="8" name="Picture 7">
            <a:extLst>
              <a:ext uri="{FF2B5EF4-FFF2-40B4-BE49-F238E27FC236}">
                <a16:creationId xmlns:a16="http://schemas.microsoft.com/office/drawing/2014/main" id="{D041DEC6-D789-2AB3-2C79-3FC269B23EAF}"/>
              </a:ext>
            </a:extLst>
          </p:cNvPr>
          <p:cNvPicPr>
            <a:picLocks noChangeAspect="1"/>
          </p:cNvPicPr>
          <p:nvPr/>
        </p:nvPicPr>
        <p:blipFill>
          <a:blip r:embed="rId5"/>
          <a:stretch>
            <a:fillRect/>
          </a:stretch>
        </p:blipFill>
        <p:spPr>
          <a:xfrm>
            <a:off x="4343400" y="4229100"/>
            <a:ext cx="10004403" cy="3737172"/>
          </a:xfrm>
          <a:prstGeom prst="rect">
            <a:avLst/>
          </a:prstGeom>
        </p:spPr>
      </p:pic>
      <p:sp>
        <p:nvSpPr>
          <p:cNvPr id="9" name="Freeform 3">
            <a:extLst>
              <a:ext uri="{FF2B5EF4-FFF2-40B4-BE49-F238E27FC236}">
                <a16:creationId xmlns:a16="http://schemas.microsoft.com/office/drawing/2014/main" id="{1A800F12-4A4C-7586-95D7-F98894DFC549}"/>
              </a:ext>
            </a:extLst>
          </p:cNvPr>
          <p:cNvSpPr/>
          <p:nvPr/>
        </p:nvSpPr>
        <p:spPr>
          <a:xfrm>
            <a:off x="14020800" y="5905500"/>
            <a:ext cx="3837051" cy="4114800"/>
          </a:xfrm>
          <a:custGeom>
            <a:avLst/>
            <a:gdLst/>
            <a:ahLst/>
            <a:cxnLst/>
            <a:rect l="l" t="t" r="r" b="b"/>
            <a:pathLst>
              <a:path w="3837051" h="4114800">
                <a:moveTo>
                  <a:pt x="0" y="0"/>
                </a:moveTo>
                <a:lnTo>
                  <a:pt x="3837051" y="0"/>
                </a:lnTo>
                <a:lnTo>
                  <a:pt x="3837051"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0" name="Freeform 2">
            <a:extLst>
              <a:ext uri="{FF2B5EF4-FFF2-40B4-BE49-F238E27FC236}">
                <a16:creationId xmlns:a16="http://schemas.microsoft.com/office/drawing/2014/main" id="{0A08261A-D700-D30B-9639-4F60327AA292}"/>
              </a:ext>
            </a:extLst>
          </p:cNvPr>
          <p:cNvSpPr/>
          <p:nvPr/>
        </p:nvSpPr>
        <p:spPr>
          <a:xfrm>
            <a:off x="152400" y="5131645"/>
            <a:ext cx="4610100" cy="5117255"/>
          </a:xfrm>
          <a:custGeom>
            <a:avLst/>
            <a:gdLst/>
            <a:ahLst/>
            <a:cxnLst/>
            <a:rect l="l" t="t" r="r" b="b"/>
            <a:pathLst>
              <a:path w="7211187" h="8229600">
                <a:moveTo>
                  <a:pt x="0" y="0"/>
                </a:moveTo>
                <a:lnTo>
                  <a:pt x="7211187" y="0"/>
                </a:lnTo>
                <a:lnTo>
                  <a:pt x="7211187" y="8229600"/>
                </a:lnTo>
                <a:lnTo>
                  <a:pt x="0" y="8229600"/>
                </a:lnTo>
                <a:lnTo>
                  <a:pt x="0" y="0"/>
                </a:lnTo>
                <a:close/>
              </a:path>
            </a:pathLst>
          </a:custGeom>
          <a:blipFill>
            <a:blip r:embed="rId8"/>
            <a:stretch>
              <a:fillRect/>
            </a:stretch>
          </a:blipFill>
        </p:spPr>
        <p:txBody>
          <a:bodyPr/>
          <a:lstStyle/>
          <a:p>
            <a:endParaRPr lang="en-US"/>
          </a:p>
        </p:txBody>
      </p:sp>
    </p:spTree>
    <p:extLst>
      <p:ext uri="{BB962C8B-B14F-4D97-AF65-F5344CB8AC3E}">
        <p14:creationId xmlns:p14="http://schemas.microsoft.com/office/powerpoint/2010/main" val="4263143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7" name="Freeform 19">
            <a:extLst>
              <a:ext uri="{FF2B5EF4-FFF2-40B4-BE49-F238E27FC236}">
                <a16:creationId xmlns:a16="http://schemas.microsoft.com/office/drawing/2014/main" id="{96ED07DB-DFE8-F55A-53E8-3E68B05936DB}"/>
              </a:ext>
            </a:extLst>
          </p:cNvPr>
          <p:cNvSpPr/>
          <p:nvPr/>
        </p:nvSpPr>
        <p:spPr>
          <a:xfrm>
            <a:off x="5943600" y="6233754"/>
            <a:ext cx="5861634" cy="6261530"/>
          </a:xfrm>
          <a:custGeom>
            <a:avLst/>
            <a:gdLst/>
            <a:ahLst/>
            <a:cxnLst/>
            <a:rect l="l" t="t" r="r" b="b"/>
            <a:pathLst>
              <a:path w="2612615" h="2599551">
                <a:moveTo>
                  <a:pt x="0" y="0"/>
                </a:moveTo>
                <a:lnTo>
                  <a:pt x="2612615" y="0"/>
                </a:lnTo>
                <a:lnTo>
                  <a:pt x="2612615" y="2599552"/>
                </a:lnTo>
                <a:lnTo>
                  <a:pt x="0" y="2599552"/>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descr="A logo with a black background&#10;&#10;Description automatically generated">
            <a:extLst>
              <a:ext uri="{FF2B5EF4-FFF2-40B4-BE49-F238E27FC236}">
                <a16:creationId xmlns:a16="http://schemas.microsoft.com/office/drawing/2014/main" id="{1001F63E-066F-ADCA-5301-B271574336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1866900"/>
            <a:ext cx="8315665" cy="6425741"/>
          </a:xfrm>
          <a:prstGeom prst="rect">
            <a:avLst/>
          </a:prstGeom>
        </p:spPr>
      </p:pic>
    </p:spTree>
    <p:extLst>
      <p:ext uri="{BB962C8B-B14F-4D97-AF65-F5344CB8AC3E}">
        <p14:creationId xmlns:p14="http://schemas.microsoft.com/office/powerpoint/2010/main" val="4842004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279636"/>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Rectangle: Rounded Corners 4">
            <a:extLst>
              <a:ext uri="{FF2B5EF4-FFF2-40B4-BE49-F238E27FC236}">
                <a16:creationId xmlns:a16="http://schemas.microsoft.com/office/drawing/2014/main" id="{1F366540-FE71-6D58-E750-92E4FDB3115F}"/>
              </a:ext>
            </a:extLst>
          </p:cNvPr>
          <p:cNvSpPr/>
          <p:nvPr/>
        </p:nvSpPr>
        <p:spPr>
          <a:xfrm>
            <a:off x="1295400" y="419100"/>
            <a:ext cx="15468600" cy="1066800"/>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4. </a:t>
            </a:r>
            <a:r>
              <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rPr>
              <a:t>Em hãy đưa ra nhận xét đối với việc làm của các bạn dưới đây:</a:t>
            </a:r>
          </a:p>
        </p:txBody>
      </p:sp>
      <p:pic>
        <p:nvPicPr>
          <p:cNvPr id="10" name="Picture 9">
            <a:extLst>
              <a:ext uri="{FF2B5EF4-FFF2-40B4-BE49-F238E27FC236}">
                <a16:creationId xmlns:a16="http://schemas.microsoft.com/office/drawing/2014/main" id="{01C9A135-EB86-6EB0-6A9C-54406A936695}"/>
              </a:ext>
            </a:extLst>
          </p:cNvPr>
          <p:cNvPicPr>
            <a:picLocks noChangeAspect="1"/>
          </p:cNvPicPr>
          <p:nvPr/>
        </p:nvPicPr>
        <p:blipFill>
          <a:blip r:embed="rId3"/>
          <a:stretch>
            <a:fillRect/>
          </a:stretch>
        </p:blipFill>
        <p:spPr>
          <a:xfrm>
            <a:off x="990600" y="2019300"/>
            <a:ext cx="7753350" cy="2924175"/>
          </a:xfrm>
          <a:prstGeom prst="rect">
            <a:avLst/>
          </a:prstGeom>
        </p:spPr>
      </p:pic>
      <p:pic>
        <p:nvPicPr>
          <p:cNvPr id="12" name="Picture 11">
            <a:extLst>
              <a:ext uri="{FF2B5EF4-FFF2-40B4-BE49-F238E27FC236}">
                <a16:creationId xmlns:a16="http://schemas.microsoft.com/office/drawing/2014/main" id="{2EA88F37-2032-F77A-29F8-B4CC70C63C52}"/>
              </a:ext>
            </a:extLst>
          </p:cNvPr>
          <p:cNvPicPr>
            <a:picLocks noChangeAspect="1"/>
          </p:cNvPicPr>
          <p:nvPr/>
        </p:nvPicPr>
        <p:blipFill>
          <a:blip r:embed="rId4"/>
          <a:stretch>
            <a:fillRect/>
          </a:stretch>
        </p:blipFill>
        <p:spPr>
          <a:xfrm>
            <a:off x="9372600" y="2019300"/>
            <a:ext cx="7867650" cy="2886075"/>
          </a:xfrm>
          <a:prstGeom prst="rect">
            <a:avLst/>
          </a:prstGeom>
        </p:spPr>
      </p:pic>
      <p:pic>
        <p:nvPicPr>
          <p:cNvPr id="14" name="Picture 13">
            <a:extLst>
              <a:ext uri="{FF2B5EF4-FFF2-40B4-BE49-F238E27FC236}">
                <a16:creationId xmlns:a16="http://schemas.microsoft.com/office/drawing/2014/main" id="{EC9F56FA-3410-784B-24E3-4EB0407AB45C}"/>
              </a:ext>
            </a:extLst>
          </p:cNvPr>
          <p:cNvPicPr>
            <a:picLocks noChangeAspect="1"/>
          </p:cNvPicPr>
          <p:nvPr/>
        </p:nvPicPr>
        <p:blipFill>
          <a:blip r:embed="rId5"/>
          <a:stretch>
            <a:fillRect/>
          </a:stretch>
        </p:blipFill>
        <p:spPr>
          <a:xfrm>
            <a:off x="1295400" y="5448300"/>
            <a:ext cx="7715250" cy="2809875"/>
          </a:xfrm>
          <a:prstGeom prst="rect">
            <a:avLst/>
          </a:prstGeom>
        </p:spPr>
      </p:pic>
      <p:pic>
        <p:nvPicPr>
          <p:cNvPr id="16" name="Picture 15">
            <a:extLst>
              <a:ext uri="{FF2B5EF4-FFF2-40B4-BE49-F238E27FC236}">
                <a16:creationId xmlns:a16="http://schemas.microsoft.com/office/drawing/2014/main" id="{BF77896F-5B6A-C8EB-8094-6F9611CADDD6}"/>
              </a:ext>
            </a:extLst>
          </p:cNvPr>
          <p:cNvPicPr>
            <a:picLocks noChangeAspect="1"/>
          </p:cNvPicPr>
          <p:nvPr/>
        </p:nvPicPr>
        <p:blipFill>
          <a:blip r:embed="rId6"/>
          <a:stretch>
            <a:fillRect/>
          </a:stretch>
        </p:blipFill>
        <p:spPr>
          <a:xfrm>
            <a:off x="9448800" y="5524500"/>
            <a:ext cx="7667625" cy="2962275"/>
          </a:xfrm>
          <a:prstGeom prst="rect">
            <a:avLst/>
          </a:prstGeom>
        </p:spPr>
      </p:pic>
    </p:spTree>
    <p:extLst>
      <p:ext uri="{BB962C8B-B14F-4D97-AF65-F5344CB8AC3E}">
        <p14:creationId xmlns:p14="http://schemas.microsoft.com/office/powerpoint/2010/main" val="5525627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263A6BE1-2CD6-0C2C-DBCE-D0072016DE76}"/>
              </a:ext>
            </a:extLst>
          </p:cNvPr>
          <p:cNvPicPr>
            <a:picLocks noChangeAspect="1"/>
          </p:cNvPicPr>
          <p:nvPr/>
        </p:nvPicPr>
        <p:blipFill>
          <a:blip r:embed="rId3"/>
          <a:stretch>
            <a:fillRect/>
          </a:stretch>
        </p:blipFill>
        <p:spPr>
          <a:xfrm>
            <a:off x="2712678" y="579044"/>
            <a:ext cx="10263444" cy="1745056"/>
          </a:xfrm>
          <a:prstGeom prst="rect">
            <a:avLst/>
          </a:prstGeom>
        </p:spPr>
      </p:pic>
      <p:sp>
        <p:nvSpPr>
          <p:cNvPr id="13" name="Rectangle 12">
            <a:extLst>
              <a:ext uri="{FF2B5EF4-FFF2-40B4-BE49-F238E27FC236}">
                <a16:creationId xmlns:a16="http://schemas.microsoft.com/office/drawing/2014/main" id="{5AFA4908-EEAE-B242-EA59-CEBAF32C5D8E}"/>
              </a:ext>
            </a:extLst>
          </p:cNvPr>
          <p:cNvSpPr/>
          <p:nvPr/>
        </p:nvSpPr>
        <p:spPr>
          <a:xfrm>
            <a:off x="6248400" y="5524500"/>
            <a:ext cx="11049000" cy="3267626"/>
          </a:xfrm>
          <a:prstGeom prst="rect">
            <a:avLst/>
          </a:prstGeom>
          <a:solidFill>
            <a:schemeClr val="accent6">
              <a:lumMod val="20000"/>
              <a:lumOff val="80000"/>
            </a:schemeClr>
          </a:solidFill>
          <a:ln w="38100">
            <a:solidFill>
              <a:schemeClr val="tx1"/>
            </a:solidFill>
            <a:prstDash val="dashDot"/>
          </a:ln>
        </p:spPr>
        <p:txBody>
          <a:bodyPr wrap="square">
            <a:spAutoFit/>
          </a:bodyPr>
          <a:lstStyle/>
          <a:p>
            <a:pPr algn="just">
              <a:lnSpc>
                <a:spcPct val="120000"/>
              </a:lnSpc>
              <a:spcAft>
                <a:spcPts val="0"/>
              </a:spcAft>
            </a:pPr>
            <a:r>
              <a:rPr lang="vi-VN" sz="4400">
                <a:latin typeface="Cambria" panose="02040503050406030204" pitchFamily="18" charset="0"/>
                <a:ea typeface="Cambria" panose="02040503050406030204" pitchFamily="18" charset="0"/>
              </a:rPr>
              <a:t>Phống là một học sinh có tinh thần vượt khó trong học tập. Bạn không quản ngại đường xá xa xôi, sáng sáng dậy sớm đi bộ đến trường để có thể tham gia lớp học đầy đủ.</a:t>
            </a:r>
            <a:endParaRPr lang="en-US" sz="4000" dirty="0">
              <a:effectLst/>
              <a:latin typeface="Cambria" panose="02040503050406030204" pitchFamily="18" charset="0"/>
              <a:ea typeface="Cambria" panose="02040503050406030204" pitchFamily="18" charset="0"/>
            </a:endParaRPr>
          </a:p>
        </p:txBody>
      </p:sp>
      <p:pic>
        <p:nvPicPr>
          <p:cNvPr id="14" name="Picture 13">
            <a:extLst>
              <a:ext uri="{FF2B5EF4-FFF2-40B4-BE49-F238E27FC236}">
                <a16:creationId xmlns:a16="http://schemas.microsoft.com/office/drawing/2014/main" id="{05BD23A1-06E2-1AF6-029F-CB69025CD46D}"/>
              </a:ext>
            </a:extLst>
          </p:cNvPr>
          <p:cNvPicPr>
            <a:picLocks noChangeAspect="1"/>
          </p:cNvPicPr>
          <p:nvPr/>
        </p:nvPicPr>
        <p:blipFill>
          <a:blip r:embed="rId4"/>
          <a:stretch>
            <a:fillRect/>
          </a:stretch>
        </p:blipFill>
        <p:spPr>
          <a:xfrm>
            <a:off x="762000" y="2019300"/>
            <a:ext cx="7753350" cy="2924175"/>
          </a:xfrm>
          <a:prstGeom prst="rect">
            <a:avLst/>
          </a:prstGeom>
        </p:spPr>
      </p:pic>
    </p:spTree>
    <p:extLst>
      <p:ext uri="{BB962C8B-B14F-4D97-AF65-F5344CB8AC3E}">
        <p14:creationId xmlns:p14="http://schemas.microsoft.com/office/powerpoint/2010/main" val="377195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263A6BE1-2CD6-0C2C-DBCE-D0072016DE76}"/>
              </a:ext>
            </a:extLst>
          </p:cNvPr>
          <p:cNvPicPr>
            <a:picLocks noChangeAspect="1"/>
          </p:cNvPicPr>
          <p:nvPr/>
        </p:nvPicPr>
        <p:blipFill>
          <a:blip r:embed="rId3"/>
          <a:stretch>
            <a:fillRect/>
          </a:stretch>
        </p:blipFill>
        <p:spPr>
          <a:xfrm>
            <a:off x="2712678" y="579044"/>
            <a:ext cx="10263444" cy="1745056"/>
          </a:xfrm>
          <a:prstGeom prst="rect">
            <a:avLst/>
          </a:prstGeom>
        </p:spPr>
      </p:pic>
      <p:sp>
        <p:nvSpPr>
          <p:cNvPr id="13" name="Rectangle 12">
            <a:extLst>
              <a:ext uri="{FF2B5EF4-FFF2-40B4-BE49-F238E27FC236}">
                <a16:creationId xmlns:a16="http://schemas.microsoft.com/office/drawing/2014/main" id="{5AFA4908-EEAE-B242-EA59-CEBAF32C5D8E}"/>
              </a:ext>
            </a:extLst>
          </p:cNvPr>
          <p:cNvSpPr/>
          <p:nvPr/>
        </p:nvSpPr>
        <p:spPr>
          <a:xfrm>
            <a:off x="6248400" y="5524500"/>
            <a:ext cx="11049000" cy="3989297"/>
          </a:xfrm>
          <a:prstGeom prst="rect">
            <a:avLst/>
          </a:prstGeom>
          <a:solidFill>
            <a:schemeClr val="accent6">
              <a:lumMod val="20000"/>
              <a:lumOff val="80000"/>
            </a:schemeClr>
          </a:solidFill>
          <a:ln w="38100">
            <a:solidFill>
              <a:schemeClr val="tx1"/>
            </a:solidFill>
            <a:prstDash val="dashDot"/>
          </a:ln>
        </p:spPr>
        <p:txBody>
          <a:bodyPr wrap="square">
            <a:spAutoFit/>
          </a:bodyPr>
          <a:lstStyle/>
          <a:p>
            <a:pPr lvl="0" algn="just">
              <a:lnSpc>
                <a:spcPct val="120000"/>
              </a:lnSpc>
            </a:pPr>
            <a:r>
              <a:rPr lang="vi-VN" sz="5400" dirty="0">
                <a:solidFill>
                  <a:prstClr val="black"/>
                </a:solidFill>
                <a:latin typeface="Cambria" panose="02040503050406030204" pitchFamily="18" charset="0"/>
                <a:ea typeface="Cambria" panose="02040503050406030204" pitchFamily="18" charset="0"/>
              </a:rPr>
              <a:t>Ngọc là một học sinh không chịu khuất phục trước những việc khó, dám mạnh dạn, tiên phong đương đầu với thử thách khó.</a:t>
            </a:r>
            <a:endPar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A2A819FD-9874-FB0D-80BD-3EAA516599DA}"/>
              </a:ext>
            </a:extLst>
          </p:cNvPr>
          <p:cNvPicPr>
            <a:picLocks noChangeAspect="1"/>
          </p:cNvPicPr>
          <p:nvPr/>
        </p:nvPicPr>
        <p:blipFill>
          <a:blip r:embed="rId4"/>
          <a:stretch>
            <a:fillRect/>
          </a:stretch>
        </p:blipFill>
        <p:spPr>
          <a:xfrm>
            <a:off x="838200" y="2095500"/>
            <a:ext cx="7867650" cy="2886075"/>
          </a:xfrm>
          <a:prstGeom prst="rect">
            <a:avLst/>
          </a:prstGeom>
        </p:spPr>
      </p:pic>
    </p:spTree>
    <p:extLst>
      <p:ext uri="{BB962C8B-B14F-4D97-AF65-F5344CB8AC3E}">
        <p14:creationId xmlns:p14="http://schemas.microsoft.com/office/powerpoint/2010/main" val="4230760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263A6BE1-2CD6-0C2C-DBCE-D0072016DE76}"/>
              </a:ext>
            </a:extLst>
          </p:cNvPr>
          <p:cNvPicPr>
            <a:picLocks noChangeAspect="1"/>
          </p:cNvPicPr>
          <p:nvPr/>
        </p:nvPicPr>
        <p:blipFill>
          <a:blip r:embed="rId3"/>
          <a:stretch>
            <a:fillRect/>
          </a:stretch>
        </p:blipFill>
        <p:spPr>
          <a:xfrm>
            <a:off x="2712678" y="579044"/>
            <a:ext cx="10263444" cy="1745056"/>
          </a:xfrm>
          <a:prstGeom prst="rect">
            <a:avLst/>
          </a:prstGeom>
        </p:spPr>
      </p:pic>
      <p:sp>
        <p:nvSpPr>
          <p:cNvPr id="13" name="Rectangle 12">
            <a:extLst>
              <a:ext uri="{FF2B5EF4-FFF2-40B4-BE49-F238E27FC236}">
                <a16:creationId xmlns:a16="http://schemas.microsoft.com/office/drawing/2014/main" id="{5AFA4908-EEAE-B242-EA59-CEBAF32C5D8E}"/>
              </a:ext>
            </a:extLst>
          </p:cNvPr>
          <p:cNvSpPr/>
          <p:nvPr/>
        </p:nvSpPr>
        <p:spPr>
          <a:xfrm>
            <a:off x="6248400" y="5524500"/>
            <a:ext cx="11049000" cy="3267626"/>
          </a:xfrm>
          <a:prstGeom prst="rect">
            <a:avLst/>
          </a:prstGeom>
          <a:solidFill>
            <a:schemeClr val="accent6">
              <a:lumMod val="20000"/>
              <a:lumOff val="80000"/>
            </a:schemeClr>
          </a:solidFill>
          <a:ln w="38100">
            <a:solidFill>
              <a:schemeClr val="tx1"/>
            </a:solidFill>
            <a:prstDash val="dashDot"/>
          </a:ln>
        </p:spPr>
        <p:txBody>
          <a:bodyPr wrap="square">
            <a:spAutoFit/>
          </a:bodyPr>
          <a:lstStyle/>
          <a:p>
            <a:pPr lvl="0" algn="just">
              <a:lnSpc>
                <a:spcPct val="120000"/>
              </a:lnSpc>
            </a:pPr>
            <a:r>
              <a:rPr lang="vi-VN" sz="4400" dirty="0">
                <a:solidFill>
                  <a:prstClr val="black"/>
                </a:solidFill>
                <a:latin typeface="Cambria" panose="02040503050406030204" pitchFamily="18" charset="0"/>
                <a:ea typeface="Cambria" panose="02040503050406030204" pitchFamily="18" charset="0"/>
              </a:rPr>
              <a:t>Phương là một học sinh chưa có tinh thần vượt khó trong cuộc sống. Bên cạnh đó, Phương cũng là người chưa yêu lao động và chưa có trách nhiệm trong công việc chung.</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2D5480B2-DD90-F218-E590-4A5A4E320EC9}"/>
              </a:ext>
            </a:extLst>
          </p:cNvPr>
          <p:cNvPicPr>
            <a:picLocks noChangeAspect="1"/>
          </p:cNvPicPr>
          <p:nvPr/>
        </p:nvPicPr>
        <p:blipFill>
          <a:blip r:embed="rId4"/>
          <a:stretch>
            <a:fillRect/>
          </a:stretch>
        </p:blipFill>
        <p:spPr>
          <a:xfrm>
            <a:off x="914400" y="2095500"/>
            <a:ext cx="7715250" cy="2809875"/>
          </a:xfrm>
          <a:prstGeom prst="rect">
            <a:avLst/>
          </a:prstGeom>
        </p:spPr>
      </p:pic>
    </p:spTree>
    <p:extLst>
      <p:ext uri="{BB962C8B-B14F-4D97-AF65-F5344CB8AC3E}">
        <p14:creationId xmlns:p14="http://schemas.microsoft.com/office/powerpoint/2010/main" val="38179085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263A6BE1-2CD6-0C2C-DBCE-D0072016DE76}"/>
              </a:ext>
            </a:extLst>
          </p:cNvPr>
          <p:cNvPicPr>
            <a:picLocks noChangeAspect="1"/>
          </p:cNvPicPr>
          <p:nvPr/>
        </p:nvPicPr>
        <p:blipFill>
          <a:blip r:embed="rId3"/>
          <a:stretch>
            <a:fillRect/>
          </a:stretch>
        </p:blipFill>
        <p:spPr>
          <a:xfrm>
            <a:off x="2712678" y="579044"/>
            <a:ext cx="10263444" cy="1745056"/>
          </a:xfrm>
          <a:prstGeom prst="rect">
            <a:avLst/>
          </a:prstGeom>
        </p:spPr>
      </p:pic>
      <p:sp>
        <p:nvSpPr>
          <p:cNvPr id="13" name="Rectangle 12">
            <a:extLst>
              <a:ext uri="{FF2B5EF4-FFF2-40B4-BE49-F238E27FC236}">
                <a16:creationId xmlns:a16="http://schemas.microsoft.com/office/drawing/2014/main" id="{5AFA4908-EEAE-B242-EA59-CEBAF32C5D8E}"/>
              </a:ext>
            </a:extLst>
          </p:cNvPr>
          <p:cNvSpPr/>
          <p:nvPr/>
        </p:nvSpPr>
        <p:spPr>
          <a:xfrm>
            <a:off x="6248400" y="5524500"/>
            <a:ext cx="11049000" cy="3267626"/>
          </a:xfrm>
          <a:prstGeom prst="rect">
            <a:avLst/>
          </a:prstGeom>
          <a:solidFill>
            <a:schemeClr val="accent6">
              <a:lumMod val="20000"/>
              <a:lumOff val="80000"/>
            </a:schemeClr>
          </a:solidFill>
          <a:ln w="38100">
            <a:solidFill>
              <a:schemeClr val="tx1"/>
            </a:solidFill>
            <a:prstDash val="dashDot"/>
          </a:ln>
        </p:spPr>
        <p:txBody>
          <a:bodyPr wrap="square">
            <a:spAutoFit/>
          </a:bodyPr>
          <a:lstStyle/>
          <a:p>
            <a:pPr lvl="0" algn="just">
              <a:lnSpc>
                <a:spcPct val="120000"/>
              </a:lnSpc>
            </a:pPr>
            <a:r>
              <a:rPr lang="vi-VN" sz="4400" dirty="0">
                <a:solidFill>
                  <a:prstClr val="black"/>
                </a:solidFill>
                <a:latin typeface="Cambria" panose="02040503050406030204" pitchFamily="18" charset="0"/>
                <a:ea typeface="Cambria" panose="02040503050406030204" pitchFamily="18" charset="0"/>
              </a:rPr>
              <a:t>Hằng không biết nắm bắt cơ hội để khám phá khả năng của bản thân. Ngoài ra, việc từ chối học cách tỉa, tạo dáng cho cây cũng cho thấy rằng Hằng chưa có tinh thần ham học hỏi.</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9430B304-1160-515E-2A40-F04FCFC6EF3B}"/>
              </a:ext>
            </a:extLst>
          </p:cNvPr>
          <p:cNvPicPr>
            <a:picLocks noChangeAspect="1"/>
          </p:cNvPicPr>
          <p:nvPr/>
        </p:nvPicPr>
        <p:blipFill>
          <a:blip r:embed="rId4"/>
          <a:stretch>
            <a:fillRect/>
          </a:stretch>
        </p:blipFill>
        <p:spPr>
          <a:xfrm>
            <a:off x="1219200" y="2171700"/>
            <a:ext cx="7667625" cy="2962275"/>
          </a:xfrm>
          <a:prstGeom prst="rect">
            <a:avLst/>
          </a:prstGeom>
        </p:spPr>
      </p:pic>
    </p:spTree>
    <p:extLst>
      <p:ext uri="{BB962C8B-B14F-4D97-AF65-F5344CB8AC3E}">
        <p14:creationId xmlns:p14="http://schemas.microsoft.com/office/powerpoint/2010/main" val="26052699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1019</TotalTime>
  <Words>465</Words>
  <Application>Microsoft Office PowerPoint</Application>
  <PresentationFormat>Custom</PresentationFormat>
  <Paragraphs>19</Paragraphs>
  <Slides>19</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19</vt:i4>
      </vt:variant>
    </vt:vector>
  </HeadingPairs>
  <TitlesOfParts>
    <vt:vector size="31" baseType="lpstr">
      <vt:lpstr>#9Slide03 BoosterNextFYBlack</vt:lpstr>
      <vt:lpstr>#9Slide03 IcielUni Sans Heavy</vt:lpstr>
      <vt:lpstr>#9Slide07 SFU Jamaica</vt:lpstr>
      <vt:lpstr>Aptos</vt:lpstr>
      <vt:lpstr>Aptos Display</vt:lpstr>
      <vt:lpstr>Arial</vt:lpstr>
      <vt:lpstr>Calibri</vt:lpstr>
      <vt:lpstr>Cambria</vt:lpstr>
      <vt:lpstr>SVN-Poky's</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Monthly Academic Calendar in Colorful and Fun Style (Bài thuyết trình)</dc:title>
  <dc:creator>ADMIN</dc:creator>
  <cp:lastModifiedBy>AN VUONG COMPUTER</cp:lastModifiedBy>
  <cp:revision>29</cp:revision>
  <dcterms:created xsi:type="dcterms:W3CDTF">2006-08-16T00:00:00Z</dcterms:created>
  <dcterms:modified xsi:type="dcterms:W3CDTF">2024-11-21T03:27:23Z</dcterms:modified>
  <dc:identifier>DAGHh34F4G4</dc:identifier>
</cp:coreProperties>
</file>